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94" r:id="rId5"/>
    <p:sldId id="295" r:id="rId6"/>
    <p:sldId id="29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E15E8E5-C541-35B9-96A5-B977E6AB2B39}" name="Raly Chakarova" initials="RC" userId="S::raly@tarba.org::c84b0213-533f-47ee-90b9-f6ec7220361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928"/>
    <a:srgbClr val="7BA2CF"/>
    <a:srgbClr val="4D8A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584" autoAdjust="0"/>
  </p:normalViewPr>
  <p:slideViewPr>
    <p:cSldViewPr snapToGrid="0">
      <p:cViewPr varScale="1">
        <p:scale>
          <a:sx n="64" d="100"/>
          <a:sy n="64" d="100"/>
        </p:scale>
        <p:origin x="55" y="33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2"/>
                </a:solidFill>
              </a:rPr>
              <a:t>Aggregates Cost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07-420B-A33E-9F4806E904E8}"/>
              </c:ext>
            </c:extLst>
          </c:dPt>
          <c:dPt>
            <c:idx val="1"/>
            <c:bubble3D val="0"/>
            <c:explosion val="6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1366-4575-BAF8-BF38377B7BF3}"/>
              </c:ext>
            </c:extLst>
          </c:dPt>
          <c:cat>
            <c:strRef>
              <c:f>Sheet1!$A$2:$A$3</c:f>
              <c:strCache>
                <c:ptCount val="2"/>
                <c:pt idx="1">
                  <c:v>Transportation Costs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66-4575-BAF8-BF38377B7B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0.24015</cdr:x>
      <cdr:y>0.5</cdr:y>
    </cdr:from>
    <cdr:to>
      <cdr:x>0.41111</cdr:x>
      <cdr:y>0.72231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0F84019-C3B2-49F5-062B-3CC45ADDCEAA}"/>
            </a:ext>
          </a:extLst>
        </cdr:cNvPr>
        <cdr:cNvSpPr txBox="1"/>
      </cdr:nvSpPr>
      <cdr:spPr>
        <a:xfrm xmlns:a="http://schemas.openxmlformats.org/drawingml/2006/main">
          <a:off x="1284449" y="205661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CA" sz="1400" b="1" kern="1200" dirty="0">
              <a:latin typeface="Arial" panose="020B0604020202020204" pitchFamily="34" charset="0"/>
              <a:cs typeface="Arial" panose="020B0604020202020204" pitchFamily="34" charset="0"/>
            </a:rPr>
            <a:t>Transportation</a:t>
          </a:r>
        </a:p>
        <a:p xmlns:a="http://schemas.openxmlformats.org/drawingml/2006/main">
          <a:pPr algn="ctr"/>
          <a:r>
            <a:rPr lang="en-CA" sz="24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up to 60%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D9252E-C2E8-7700-B4FB-7E0419340C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500C60-71C9-61F7-43D5-DF56552C49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EB054-ECB1-3F40-A97A-CF4B2CE09CBC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3127F5-120A-B4F1-D119-51A962DC872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A0B61E-59A9-FE21-9F71-35305B23D8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F3A57-3A33-0447-9F8A-E3A6FC6A1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63718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CD086-9D2F-8E48-8428-168C26B3DFAE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70F93-36EC-BE42-851B-09AF8C13E9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722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3DFBB-763D-3984-58C6-69DFA5540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71EF69-44FE-7993-C264-77EAC157A02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B8B88D4-A0BF-B85F-A0DD-BDB88D287E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long-haul trucking = lower carbon emissions, project costs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DD8B8-6269-E94B-8013-8B783FC9BB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70F93-36EC-BE42-851B-09AF8C13E9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09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0CDE25-8C85-F452-A8E1-06D396B57A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FD3E48-4355-E9C6-14BC-4EBE8D07E2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BAAEB87-C063-384B-FDB4-E3EC44000E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Less long-haul trucking = lower carbon emissions, project costs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80D85E-68E3-07BC-7B50-AC47DFE9AE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70F93-36EC-BE42-851B-09AF8C13E9B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11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If municipalities across Ontario adopted a recycling rate of just 20 per cent, it would avoid extracting up to 33 million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tonnes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of new aggregate per year across the province. This would result in an annual cost savings of $264 million and greenhouse gas emissions equivalent to taking 15 million gas cars off the road for an entire year.</a:t>
            </a:r>
            <a:endParaRPr lang="en-US" b="0" dirty="0">
              <a:effectLst/>
            </a:endParaRPr>
          </a:p>
          <a:p>
            <a:pPr>
              <a:buNone/>
            </a:pPr>
            <a:br>
              <a:rPr lang="en-US" dirty="0"/>
            </a:b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70F93-36EC-BE42-851B-09AF8C13E9B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7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D8AEAEFB-4D99-EFE3-D544-C1B4326670B5}"/>
              </a:ext>
            </a:extLst>
          </p:cNvPr>
          <p:cNvSpPr/>
          <p:nvPr userDrawn="1"/>
        </p:nvSpPr>
        <p:spPr>
          <a:xfrm>
            <a:off x="53571" y="0"/>
            <a:ext cx="9977120" cy="6868160"/>
          </a:xfrm>
          <a:custGeom>
            <a:avLst/>
            <a:gdLst>
              <a:gd name="connsiteX0" fmla="*/ 0 w 6929120"/>
              <a:gd name="connsiteY0" fmla="*/ 0 h 6858000"/>
              <a:gd name="connsiteX1" fmla="*/ 3500120 w 6929120"/>
              <a:gd name="connsiteY1" fmla="*/ 0 h 6858000"/>
              <a:gd name="connsiteX2" fmla="*/ 6929120 w 6929120"/>
              <a:gd name="connsiteY2" fmla="*/ 3429000 h 6858000"/>
              <a:gd name="connsiteX3" fmla="*/ 6929120 w 6929120"/>
              <a:gd name="connsiteY3" fmla="*/ 6858000 h 6858000"/>
              <a:gd name="connsiteX4" fmla="*/ 0 w 6929120"/>
              <a:gd name="connsiteY4" fmla="*/ 6858000 h 6858000"/>
              <a:gd name="connsiteX5" fmla="*/ 0 w 6929120"/>
              <a:gd name="connsiteY5" fmla="*/ 0 h 6858000"/>
              <a:gd name="connsiteX0" fmla="*/ 0 w 6929120"/>
              <a:gd name="connsiteY0" fmla="*/ 0 h 6858000"/>
              <a:gd name="connsiteX1" fmla="*/ 3500120 w 6929120"/>
              <a:gd name="connsiteY1" fmla="*/ 0 h 6858000"/>
              <a:gd name="connsiteX2" fmla="*/ 6929120 w 6929120"/>
              <a:gd name="connsiteY2" fmla="*/ 6858000 h 6858000"/>
              <a:gd name="connsiteX3" fmla="*/ 0 w 6929120"/>
              <a:gd name="connsiteY3" fmla="*/ 6858000 h 6858000"/>
              <a:gd name="connsiteX4" fmla="*/ 0 w 6929120"/>
              <a:gd name="connsiteY4" fmla="*/ 0 h 6858000"/>
              <a:gd name="connsiteX0" fmla="*/ 0 w 6929120"/>
              <a:gd name="connsiteY0" fmla="*/ 10160 h 6868160"/>
              <a:gd name="connsiteX1" fmla="*/ 4572652 w 6929120"/>
              <a:gd name="connsiteY1" fmla="*/ 0 h 6868160"/>
              <a:gd name="connsiteX2" fmla="*/ 6929120 w 6929120"/>
              <a:gd name="connsiteY2" fmla="*/ 6868160 h 6868160"/>
              <a:gd name="connsiteX3" fmla="*/ 0 w 6929120"/>
              <a:gd name="connsiteY3" fmla="*/ 6868160 h 6868160"/>
              <a:gd name="connsiteX4" fmla="*/ 0 w 6929120"/>
              <a:gd name="connsiteY4" fmla="*/ 10160 h 686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9120" h="6868160">
                <a:moveTo>
                  <a:pt x="0" y="10160"/>
                </a:moveTo>
                <a:lnTo>
                  <a:pt x="4572652" y="0"/>
                </a:lnTo>
                <a:lnTo>
                  <a:pt x="6929120" y="6868160"/>
                </a:lnTo>
                <a:lnTo>
                  <a:pt x="0" y="6868160"/>
                </a:lnTo>
                <a:lnTo>
                  <a:pt x="0" y="101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085EF-8598-D061-23EE-D73DD79F0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520" y="2943615"/>
            <a:ext cx="6766428" cy="1822853"/>
          </a:xfrm>
        </p:spPr>
        <p:txBody>
          <a:bodyPr anchor="b">
            <a:noAutofit/>
          </a:bodyPr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5AD46-54B1-D74C-7429-C689CADD5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520" y="4858544"/>
            <a:ext cx="6898640" cy="100363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3896C-03AF-D8A9-0583-6F7B31F9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752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16859D-7802-6349-B177-166DA31746F8}" type="datetime1">
              <a:rPr lang="en-CA" smtClean="0"/>
              <a:t>2025-03-20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CE279-612C-AEAF-9942-C7FF9123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AFA88-C417-3E9B-8E4A-8FE65AE26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7910092-A67E-CA0E-2955-9BC96E33CD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20" y="544880"/>
            <a:ext cx="1859507" cy="60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474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604CA4-2A8D-708E-4725-1DCAF527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91F35-BC0A-EA45-DF1C-FFB3732C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E271F59-B288-437D-DD6B-321F6C98BA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01800" y="2030681"/>
            <a:ext cx="8788400" cy="284956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CC842C-DE61-EF59-AD17-201211F5EB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21" y="6352114"/>
            <a:ext cx="1137524" cy="36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929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CB5A1-6DA3-5329-65EA-6D55D5863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8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FA1EA-9F59-4BAE-A29D-759D1B2A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53129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E5DC2-5C7C-E737-3A57-126D7B516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48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D8BD9A-EA51-18CD-7295-003BB5E92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D9E6C2-0C36-96C8-1763-E1D5CEAA5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88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BA14DD-E03C-5AB7-74E9-E7F8AB58F3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0"/>
            <a:ext cx="7008812" cy="6356349"/>
          </a:xfrm>
          <a:custGeom>
            <a:avLst/>
            <a:gdLst>
              <a:gd name="connsiteX0" fmla="*/ 0 w 7008812"/>
              <a:gd name="connsiteY0" fmla="*/ 0 h 6356349"/>
              <a:gd name="connsiteX1" fmla="*/ 6424409 w 7008812"/>
              <a:gd name="connsiteY1" fmla="*/ 0 h 6356349"/>
              <a:gd name="connsiteX2" fmla="*/ 7008812 w 7008812"/>
              <a:gd name="connsiteY2" fmla="*/ 584403 h 6356349"/>
              <a:gd name="connsiteX3" fmla="*/ 7008812 w 7008812"/>
              <a:gd name="connsiteY3" fmla="*/ 6356349 h 6356349"/>
              <a:gd name="connsiteX4" fmla="*/ 0 w 7008812"/>
              <a:gd name="connsiteY4" fmla="*/ 6356349 h 6356349"/>
              <a:gd name="connsiteX5" fmla="*/ 0 w 7008812"/>
              <a:gd name="connsiteY5" fmla="*/ 0 h 6356349"/>
              <a:gd name="connsiteX0" fmla="*/ 0 w 7008812"/>
              <a:gd name="connsiteY0" fmla="*/ 0 h 6356349"/>
              <a:gd name="connsiteX1" fmla="*/ 6424409 w 7008812"/>
              <a:gd name="connsiteY1" fmla="*/ 0 h 6356349"/>
              <a:gd name="connsiteX2" fmla="*/ 7008812 w 7008812"/>
              <a:gd name="connsiteY2" fmla="*/ 964414 h 6356349"/>
              <a:gd name="connsiteX3" fmla="*/ 7008812 w 7008812"/>
              <a:gd name="connsiteY3" fmla="*/ 6356349 h 6356349"/>
              <a:gd name="connsiteX4" fmla="*/ 0 w 7008812"/>
              <a:gd name="connsiteY4" fmla="*/ 6356349 h 6356349"/>
              <a:gd name="connsiteX5" fmla="*/ 0 w 7008812"/>
              <a:gd name="connsiteY5" fmla="*/ 0 h 635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08812" h="6356349">
                <a:moveTo>
                  <a:pt x="0" y="0"/>
                </a:moveTo>
                <a:lnTo>
                  <a:pt x="6424409" y="0"/>
                </a:lnTo>
                <a:lnTo>
                  <a:pt x="7008812" y="964414"/>
                </a:lnTo>
                <a:lnTo>
                  <a:pt x="7008812" y="6356349"/>
                </a:lnTo>
                <a:lnTo>
                  <a:pt x="0" y="6356349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69CAB3-8317-8D8C-E164-B8965513F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6A484-E91A-0589-C1EA-E88F1D03B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7520" y="2057400"/>
            <a:ext cx="3932237" cy="3811588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4D4C49-A48C-656B-81AC-5DBABB7D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42CC46-0E8F-FD34-681B-3B4A7F307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503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F2F0787-8308-D96A-5ADF-8D8146327B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 flipH="1">
            <a:off x="6585277" y="-21400"/>
            <a:ext cx="5606723" cy="6879400"/>
          </a:xfrm>
          <a:custGeom>
            <a:avLst/>
            <a:gdLst>
              <a:gd name="connsiteX0" fmla="*/ 0 w 5616575"/>
              <a:gd name="connsiteY0" fmla="*/ 0 h 6867525"/>
              <a:gd name="connsiteX1" fmla="*/ 5262338 w 5616575"/>
              <a:gd name="connsiteY1" fmla="*/ 0 h 6867525"/>
              <a:gd name="connsiteX2" fmla="*/ 5616575 w 5616575"/>
              <a:gd name="connsiteY2" fmla="*/ 354237 h 6867525"/>
              <a:gd name="connsiteX3" fmla="*/ 5616575 w 5616575"/>
              <a:gd name="connsiteY3" fmla="*/ 6867525 h 6867525"/>
              <a:gd name="connsiteX4" fmla="*/ 0 w 5616575"/>
              <a:gd name="connsiteY4" fmla="*/ 6867525 h 6867525"/>
              <a:gd name="connsiteX5" fmla="*/ 0 w 5616575"/>
              <a:gd name="connsiteY5" fmla="*/ 0 h 6867525"/>
              <a:gd name="connsiteX0" fmla="*/ 0 w 5616575"/>
              <a:gd name="connsiteY0" fmla="*/ 0 h 6867525"/>
              <a:gd name="connsiteX1" fmla="*/ 5262338 w 5616575"/>
              <a:gd name="connsiteY1" fmla="*/ 0 h 6867525"/>
              <a:gd name="connsiteX2" fmla="*/ 5616575 w 5616575"/>
              <a:gd name="connsiteY2" fmla="*/ 6867525 h 6867525"/>
              <a:gd name="connsiteX3" fmla="*/ 0 w 5616575"/>
              <a:gd name="connsiteY3" fmla="*/ 6867525 h 6867525"/>
              <a:gd name="connsiteX4" fmla="*/ 0 w 5616575"/>
              <a:gd name="connsiteY4" fmla="*/ 0 h 6867525"/>
              <a:gd name="connsiteX0" fmla="*/ 0 w 5616575"/>
              <a:gd name="connsiteY0" fmla="*/ 11875 h 6879400"/>
              <a:gd name="connsiteX1" fmla="*/ 5606723 w 5616575"/>
              <a:gd name="connsiteY1" fmla="*/ 0 h 6879400"/>
              <a:gd name="connsiteX2" fmla="*/ 5616575 w 5616575"/>
              <a:gd name="connsiteY2" fmla="*/ 6879400 h 6879400"/>
              <a:gd name="connsiteX3" fmla="*/ 0 w 5616575"/>
              <a:gd name="connsiteY3" fmla="*/ 6879400 h 6879400"/>
              <a:gd name="connsiteX4" fmla="*/ 0 w 5616575"/>
              <a:gd name="connsiteY4" fmla="*/ 11875 h 6879400"/>
              <a:gd name="connsiteX0" fmla="*/ 0 w 5606723"/>
              <a:gd name="connsiteY0" fmla="*/ 11875 h 6879400"/>
              <a:gd name="connsiteX1" fmla="*/ 5606723 w 5606723"/>
              <a:gd name="connsiteY1" fmla="*/ 0 h 6879400"/>
              <a:gd name="connsiteX2" fmla="*/ 2232108 w 5606723"/>
              <a:gd name="connsiteY2" fmla="*/ 6879400 h 6879400"/>
              <a:gd name="connsiteX3" fmla="*/ 0 w 5606723"/>
              <a:gd name="connsiteY3" fmla="*/ 6879400 h 6879400"/>
              <a:gd name="connsiteX4" fmla="*/ 0 w 5606723"/>
              <a:gd name="connsiteY4" fmla="*/ 11875 h 687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06723" h="6879400">
                <a:moveTo>
                  <a:pt x="0" y="11875"/>
                </a:moveTo>
                <a:lnTo>
                  <a:pt x="5606723" y="0"/>
                </a:lnTo>
                <a:lnTo>
                  <a:pt x="2232108" y="6879400"/>
                </a:lnTo>
                <a:lnTo>
                  <a:pt x="0" y="6879400"/>
                </a:lnTo>
                <a:lnTo>
                  <a:pt x="0" y="11875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/>
          <a:p>
            <a:endParaRPr lang="en-US"/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D8AEAEFB-4D99-EFE3-D544-C1B4326670B5}"/>
              </a:ext>
            </a:extLst>
          </p:cNvPr>
          <p:cNvSpPr/>
          <p:nvPr userDrawn="1"/>
        </p:nvSpPr>
        <p:spPr>
          <a:xfrm>
            <a:off x="0" y="-10160"/>
            <a:ext cx="9977120" cy="6868160"/>
          </a:xfrm>
          <a:custGeom>
            <a:avLst/>
            <a:gdLst>
              <a:gd name="connsiteX0" fmla="*/ 0 w 6929120"/>
              <a:gd name="connsiteY0" fmla="*/ 0 h 6858000"/>
              <a:gd name="connsiteX1" fmla="*/ 3500120 w 6929120"/>
              <a:gd name="connsiteY1" fmla="*/ 0 h 6858000"/>
              <a:gd name="connsiteX2" fmla="*/ 6929120 w 6929120"/>
              <a:gd name="connsiteY2" fmla="*/ 3429000 h 6858000"/>
              <a:gd name="connsiteX3" fmla="*/ 6929120 w 6929120"/>
              <a:gd name="connsiteY3" fmla="*/ 6858000 h 6858000"/>
              <a:gd name="connsiteX4" fmla="*/ 0 w 6929120"/>
              <a:gd name="connsiteY4" fmla="*/ 6858000 h 6858000"/>
              <a:gd name="connsiteX5" fmla="*/ 0 w 6929120"/>
              <a:gd name="connsiteY5" fmla="*/ 0 h 6858000"/>
              <a:gd name="connsiteX0" fmla="*/ 0 w 6929120"/>
              <a:gd name="connsiteY0" fmla="*/ 0 h 6858000"/>
              <a:gd name="connsiteX1" fmla="*/ 3500120 w 6929120"/>
              <a:gd name="connsiteY1" fmla="*/ 0 h 6858000"/>
              <a:gd name="connsiteX2" fmla="*/ 6929120 w 6929120"/>
              <a:gd name="connsiteY2" fmla="*/ 6858000 h 6858000"/>
              <a:gd name="connsiteX3" fmla="*/ 0 w 6929120"/>
              <a:gd name="connsiteY3" fmla="*/ 6858000 h 6858000"/>
              <a:gd name="connsiteX4" fmla="*/ 0 w 6929120"/>
              <a:gd name="connsiteY4" fmla="*/ 0 h 6858000"/>
              <a:gd name="connsiteX0" fmla="*/ 0 w 6929120"/>
              <a:gd name="connsiteY0" fmla="*/ 10160 h 6868160"/>
              <a:gd name="connsiteX1" fmla="*/ 4572652 w 6929120"/>
              <a:gd name="connsiteY1" fmla="*/ 0 h 6868160"/>
              <a:gd name="connsiteX2" fmla="*/ 6929120 w 6929120"/>
              <a:gd name="connsiteY2" fmla="*/ 6868160 h 6868160"/>
              <a:gd name="connsiteX3" fmla="*/ 0 w 6929120"/>
              <a:gd name="connsiteY3" fmla="*/ 6868160 h 6868160"/>
              <a:gd name="connsiteX4" fmla="*/ 0 w 6929120"/>
              <a:gd name="connsiteY4" fmla="*/ 10160 h 6868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9120" h="6868160">
                <a:moveTo>
                  <a:pt x="0" y="10160"/>
                </a:moveTo>
                <a:lnTo>
                  <a:pt x="4572652" y="0"/>
                </a:lnTo>
                <a:lnTo>
                  <a:pt x="6929120" y="6868160"/>
                </a:lnTo>
                <a:lnTo>
                  <a:pt x="0" y="6868160"/>
                </a:lnTo>
                <a:lnTo>
                  <a:pt x="0" y="1016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085EF-8598-D061-23EE-D73DD79F0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520" y="2943615"/>
            <a:ext cx="4978400" cy="1822853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55AD46-54B1-D74C-7429-C689CADD5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520" y="4858544"/>
            <a:ext cx="6898640" cy="100363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3896C-03AF-D8A9-0583-6F7B31F9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752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CC98DF-E961-5B4D-90EB-53D69E778289}" type="datetime1">
              <a:rPr lang="en-CA" smtClean="0"/>
              <a:t>2025-03-20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CE279-612C-AEAF-9942-C7FF9123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AFA88-C417-3E9B-8E4A-8FE65AE26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C49EF9-83E8-0A7C-C1C7-4ED7FA4264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20" y="544880"/>
            <a:ext cx="1859507" cy="60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0398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7715F-3356-4955-6028-562A7FBC1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C8789-F784-77E9-0E85-F95EAAA01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60FAF-CC14-C785-15E9-632C64CE3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925C9-ABF7-BCB5-BEB7-8E79B4175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941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F2006-B344-7875-BE69-68986173D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1709738"/>
            <a:ext cx="1122426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619C6-AEF4-EBB4-3A0D-F05A080B6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7520" y="4589463"/>
            <a:ext cx="1122426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A20D2-99E4-490F-035E-B3024E739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A2C7-CEC3-BD9C-AEFC-D4F5FF67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77D41E-2710-E308-1EDD-26753C2D8B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9224" y="415950"/>
            <a:ext cx="2165472" cy="704800"/>
          </a:xfrm>
          <a:prstGeom prst="rect">
            <a:avLst/>
          </a:prstGeom>
        </p:spPr>
      </p:pic>
      <p:sp>
        <p:nvSpPr>
          <p:cNvPr id="8" name="Snip Single Corner Rectangle 6">
            <a:extLst>
              <a:ext uri="{FF2B5EF4-FFF2-40B4-BE49-F238E27FC236}">
                <a16:creationId xmlns:a16="http://schemas.microsoft.com/office/drawing/2014/main" id="{F2E12A71-7DAA-20C3-6C56-24E5FB330BE5}"/>
              </a:ext>
            </a:extLst>
          </p:cNvPr>
          <p:cNvSpPr/>
          <p:nvPr userDrawn="1"/>
        </p:nvSpPr>
        <p:spPr>
          <a:xfrm rot="10800000">
            <a:off x="11586574" y="-10160"/>
            <a:ext cx="629432" cy="1037294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36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0D1BA-DE05-E5F5-36AA-B95C51AC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F97C2-6CF7-AAC5-3172-44E4686D21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7520" y="1825625"/>
            <a:ext cx="554228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AC060-6A0B-1388-3D29-BEC2CBA6D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4227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EE331-C094-0898-BAB0-905DC07FF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024BD-E94C-E398-9A00-6EBCA8AEB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74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3BCEB-BBDC-E6C6-7646-1BF65234A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365125"/>
            <a:ext cx="11240136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7B01E-837C-4F5F-60E6-4A2205F7E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4344" y="1681163"/>
            <a:ext cx="55232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EFD383-2F0C-3471-09AC-E9AF829366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4344" y="2505075"/>
            <a:ext cx="552323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AB0895-E49F-75FB-9BD5-5CDA4C134E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199" y="1681163"/>
            <a:ext cx="552323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AB8EEF-FCD1-7A67-55B6-C8A860450D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54228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8F5B98-0CA2-1E36-030B-FC4D0A4AE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E7344E-6AB3-2E15-01E3-4351B44E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19E77-3893-0D1B-1FD8-084203CE6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A87A2-ED54-94C5-4CC3-5593B85EA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11808-7057-C874-B5EE-4954C0735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5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19E77-3893-0D1B-1FD8-084203CE6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2766218"/>
            <a:ext cx="11236960" cy="1325563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A87A2-ED54-94C5-4CC3-5593B85EA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E11808-7057-C874-B5EE-4954C0735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33661C-9FD8-9DE5-4BEC-3E7E7DE311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21" y="6352114"/>
            <a:ext cx="1137524" cy="36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52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604CA4-2A8D-708E-4725-1DCAF5278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91F35-BC0A-EA45-DF1C-FFB3732C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6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402B7-8906-DD95-EF9D-8922A3F1F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520" y="365125"/>
            <a:ext cx="112369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5EEE8-4421-E548-FAA9-E5DDAF4FB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7520" y="1825625"/>
            <a:ext cx="1123696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D1A09-80FF-2B5E-F0C8-F0CD00F0EA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A64F8-B93A-D984-C8FF-76A8C8F53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7128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E4CDE-1F91-2A48-A3AD-F009B88E7A4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nip Single Corner Rectangle 6">
            <a:extLst>
              <a:ext uri="{FF2B5EF4-FFF2-40B4-BE49-F238E27FC236}">
                <a16:creationId xmlns:a16="http://schemas.microsoft.com/office/drawing/2014/main" id="{D820E917-1AFF-5C97-B4E0-A233B2F4DA8B}"/>
              </a:ext>
            </a:extLst>
          </p:cNvPr>
          <p:cNvSpPr/>
          <p:nvPr userDrawn="1"/>
        </p:nvSpPr>
        <p:spPr>
          <a:xfrm rot="10800000">
            <a:off x="11586574" y="-10160"/>
            <a:ext cx="629432" cy="1037294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E048F2-64EE-44E0-B0D6-23CE3298BB2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9395" y="6351242"/>
            <a:ext cx="1137524" cy="37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76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8" r:id="rId8"/>
    <p:sldLayoutId id="2147483655" r:id="rId9"/>
    <p:sldLayoutId id="2147483660" r:id="rId10"/>
    <p:sldLayoutId id="2147483656" r:id="rId11"/>
    <p:sldLayoutId id="2147483657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14B71F-155B-5A8A-D364-F0E256E57C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F2042F-6CEF-1679-1738-FA76C854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Transportation of Aggregates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A4FCA-F2AD-3066-73EE-998B0BC12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4" name="Table 12">
            <a:extLst>
              <a:ext uri="{FF2B5EF4-FFF2-40B4-BE49-F238E27FC236}">
                <a16:creationId xmlns:a16="http://schemas.microsoft.com/office/drawing/2014/main" id="{F1A9749D-716E-B819-3065-B8BFD2A62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839075"/>
              </p:ext>
            </p:extLst>
          </p:nvPr>
        </p:nvGraphicFramePr>
        <p:xfrm>
          <a:off x="4146239" y="1535204"/>
          <a:ext cx="7461042" cy="469922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71096">
                  <a:extLst>
                    <a:ext uri="{9D8B030D-6E8A-4147-A177-3AD203B41FA5}">
                      <a16:colId xmlns:a16="http://schemas.microsoft.com/office/drawing/2014/main" val="3310120901"/>
                    </a:ext>
                  </a:extLst>
                </a:gridCol>
                <a:gridCol w="1323016">
                  <a:extLst>
                    <a:ext uri="{9D8B030D-6E8A-4147-A177-3AD203B41FA5}">
                      <a16:colId xmlns:a16="http://schemas.microsoft.com/office/drawing/2014/main" val="2040854980"/>
                    </a:ext>
                  </a:extLst>
                </a:gridCol>
                <a:gridCol w="1810138">
                  <a:extLst>
                    <a:ext uri="{9D8B030D-6E8A-4147-A177-3AD203B41FA5}">
                      <a16:colId xmlns:a16="http://schemas.microsoft.com/office/drawing/2014/main" val="1474759242"/>
                    </a:ext>
                  </a:extLst>
                </a:gridCol>
                <a:gridCol w="1856792">
                  <a:extLst>
                    <a:ext uri="{9D8B030D-6E8A-4147-A177-3AD203B41FA5}">
                      <a16:colId xmlns:a16="http://schemas.microsoft.com/office/drawing/2014/main" val="2743548950"/>
                    </a:ext>
                  </a:extLst>
                </a:gridCol>
              </a:tblGrid>
              <a:tr h="444084">
                <a:tc gridSpan="4"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Daily and Annual Fuel Consumption and GHG Emissions by Distance*</a:t>
                      </a:r>
                    </a:p>
                  </a:txBody>
                  <a:tcPr anchor="ctr">
                    <a:solidFill>
                      <a:srgbClr val="7BA2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640425"/>
                  </a:ext>
                </a:extLst>
              </a:tr>
              <a:tr h="444084">
                <a:tc rowSpan="2"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7BA2C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Fuel Consumption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(Litres of Diesel Fuel)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Year </a:t>
                      </a:r>
                    </a:p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(All Truckloads)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Day </a:t>
                      </a:r>
                    </a:p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(All Truckloads)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939434"/>
                  </a:ext>
                </a:extLst>
              </a:tr>
              <a:tr h="120954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km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km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km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 km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437,500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15,312,500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32,812,500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48,125,000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1,989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69,602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148,148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218,750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84147"/>
                  </a:ext>
                </a:extLst>
              </a:tr>
              <a:tr h="444084">
                <a:tc rowSpan="2"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7BA2C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Greenhouse Gas Emissions </a:t>
                      </a:r>
                      <a:br>
                        <a:rPr lang="en-US" sz="16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(Metric Tonnes of CO2)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Distance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Year </a:t>
                      </a:r>
                    </a:p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(All Truckloads)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Day </a:t>
                      </a:r>
                    </a:p>
                    <a:p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(All Truckloads)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5762986"/>
                  </a:ext>
                </a:extLst>
              </a:tr>
              <a:tr h="144327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km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km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 km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 km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1,189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41,344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88,594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129,938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</a:t>
                      </a:r>
                    </a:p>
                    <a:p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591</a:t>
                      </a:r>
                    </a:p>
                  </a:txBody>
                  <a:tcPr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893758"/>
                  </a:ext>
                </a:extLst>
              </a:tr>
              <a:tr h="444084">
                <a:tc gridSpan="4">
                  <a:txBody>
                    <a:bodyPr/>
                    <a:lstStyle/>
                    <a:p>
                      <a:r>
                        <a:rPr 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*Based on 25M </a:t>
                      </a:r>
                      <a:r>
                        <a:rPr lang="en-US" sz="1100" b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tonnes</a:t>
                      </a:r>
                      <a:r>
                        <a:rPr 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– estimated amount of aggregate used in the GTHA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1430399"/>
                  </a:ext>
                </a:extLst>
              </a:tr>
            </a:tbl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DEF2BF7E-4B8D-01AA-5F91-5D197A65BE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6628857"/>
              </p:ext>
            </p:extLst>
          </p:nvPr>
        </p:nvGraphicFramePr>
        <p:xfrm>
          <a:off x="-589124" y="1690688"/>
          <a:ext cx="5348514" cy="4113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997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8F5EAB-6C7D-6F19-5CFD-0B9F8DA3FB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05AE040-A0EA-F909-731C-6BA59E882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Lifecycle Analysis: Estimated Savings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25A2F0-D553-3654-535B-CF93FD316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EFA499-0459-087A-1D46-B72D8DC6E5BA}"/>
              </a:ext>
            </a:extLst>
          </p:cNvPr>
          <p:cNvSpPr txBox="1"/>
          <p:nvPr/>
        </p:nvSpPr>
        <p:spPr>
          <a:xfrm>
            <a:off x="1786229" y="6354375"/>
            <a:ext cx="94775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200" i="1" dirty="0">
                <a:effectLst/>
                <a:latin typeface="Arial" panose="020B0604020202020204" pitchFamily="34" charset="0"/>
                <a:ea typeface="Yu Mincho" panose="02020400000000000000" pitchFamily="18" charset="-128"/>
                <a:cs typeface="Arial" panose="020B0604020202020204" pitchFamily="34" charset="0"/>
              </a:rPr>
              <a:t>Unit Rates of Gran A RAP Vs. Gran A Native and Estimated Savings Based on Project Location</a:t>
            </a:r>
            <a:endParaRPr lang="en-US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6400046-1926-33F9-9E87-453A53DD68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4049061"/>
              </p:ext>
            </p:extLst>
          </p:nvPr>
        </p:nvGraphicFramePr>
        <p:xfrm>
          <a:off x="477520" y="1526873"/>
          <a:ext cx="11057255" cy="4410690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1494156">
                  <a:extLst>
                    <a:ext uri="{9D8B030D-6E8A-4147-A177-3AD203B41FA5}">
                      <a16:colId xmlns:a16="http://schemas.microsoft.com/office/drawing/2014/main" val="3826375463"/>
                    </a:ext>
                  </a:extLst>
                </a:gridCol>
                <a:gridCol w="1040299">
                  <a:extLst>
                    <a:ext uri="{9D8B030D-6E8A-4147-A177-3AD203B41FA5}">
                      <a16:colId xmlns:a16="http://schemas.microsoft.com/office/drawing/2014/main" val="2834672483"/>
                    </a:ext>
                  </a:extLst>
                </a:gridCol>
                <a:gridCol w="1086017">
                  <a:extLst>
                    <a:ext uri="{9D8B030D-6E8A-4147-A177-3AD203B41FA5}">
                      <a16:colId xmlns:a16="http://schemas.microsoft.com/office/drawing/2014/main" val="1460019257"/>
                    </a:ext>
                  </a:extLst>
                </a:gridCol>
                <a:gridCol w="1345703">
                  <a:extLst>
                    <a:ext uri="{9D8B030D-6E8A-4147-A177-3AD203B41FA5}">
                      <a16:colId xmlns:a16="http://schemas.microsoft.com/office/drawing/2014/main" val="708519253"/>
                    </a:ext>
                  </a:extLst>
                </a:gridCol>
                <a:gridCol w="1365940">
                  <a:extLst>
                    <a:ext uri="{9D8B030D-6E8A-4147-A177-3AD203B41FA5}">
                      <a16:colId xmlns:a16="http://schemas.microsoft.com/office/drawing/2014/main" val="2586188783"/>
                    </a:ext>
                  </a:extLst>
                </a:gridCol>
                <a:gridCol w="1082633">
                  <a:extLst>
                    <a:ext uri="{9D8B030D-6E8A-4147-A177-3AD203B41FA5}">
                      <a16:colId xmlns:a16="http://schemas.microsoft.com/office/drawing/2014/main" val="3387398649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647167071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4293450158"/>
                    </a:ext>
                  </a:extLst>
                </a:gridCol>
                <a:gridCol w="1214169">
                  <a:extLst>
                    <a:ext uri="{9D8B030D-6E8A-4147-A177-3AD203B41FA5}">
                      <a16:colId xmlns:a16="http://schemas.microsoft.com/office/drawing/2014/main" val="942685186"/>
                    </a:ext>
                  </a:extLst>
                </a:gridCol>
              </a:tblGrid>
              <a:tr h="864000"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Pit/Quarry Locations</a:t>
                      </a: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Distance from Pit/Quarry to Project Location</a:t>
                      </a: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(km)</a:t>
                      </a: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Distance from Closest Crusher of Gran A RAP to Project Location</a:t>
                      </a: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(km)</a:t>
                      </a: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Tonnes per Project (approx.)</a:t>
                      </a: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Savings</a:t>
                      </a: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(Gran A – RAP Vs. Gran A – Native)</a:t>
                      </a:r>
                      <a:endParaRPr lang="en-US" sz="1200" dirty="0">
                        <a:solidFill>
                          <a:srgbClr val="44546A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Transportation of Finished Product to site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GHG Emissions (MTCO2e)</a:t>
                      </a:r>
                    </a:p>
                  </a:txBody>
                  <a:tcPr anchor="b">
                    <a:lnL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endParaRPr lang="en-US" sz="1400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  <a:ea typeface="Yu Mincho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058755"/>
                  </a:ext>
                </a:extLst>
              </a:tr>
              <a:tr h="773629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$/tonne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$/Project</a:t>
                      </a: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 A - Native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 A – RCA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71092"/>
                  </a:ext>
                </a:extLst>
              </a:tr>
              <a:tr h="48858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Parking Lot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 err="1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Brechin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80.5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</a:p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(Mt. Albert)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11,000</a:t>
                      </a:r>
                      <a:endParaRPr lang="en-US" sz="120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$77,000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38.74</a:t>
                      </a:r>
                    </a:p>
                  </a:txBody>
                  <a:tcPr marL="43972" marR="43972" marT="0" marB="0" anchor="ctr">
                    <a:lnL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8.66</a:t>
                      </a: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05457"/>
                  </a:ext>
                </a:extLst>
              </a:tr>
              <a:tr h="8292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Store Distribution Centre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Orillia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</a:p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(Vaughan)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100,000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$900,000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503.13</a:t>
                      </a:r>
                    </a:p>
                  </a:txBody>
                  <a:tcPr marL="43972" marR="43972" marT="0" marB="0" anchor="ctr">
                    <a:lnL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26.25</a:t>
                      </a: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9168522"/>
                  </a:ext>
                </a:extLst>
              </a:tr>
              <a:tr h="575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Industrial Building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Milton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</a:p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(Brampton)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7,000</a:t>
                      </a:r>
                      <a:endParaRPr lang="en-US" sz="120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$8.5</a:t>
                      </a:r>
                      <a:endParaRPr lang="en-US" sz="1200" b="1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$59,500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15.93</a:t>
                      </a:r>
                    </a:p>
                  </a:txBody>
                  <a:tcPr marL="43972" marR="43972" marT="0" marB="0" anchor="ctr">
                    <a:lnL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3.06</a:t>
                      </a: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5768361"/>
                  </a:ext>
                </a:extLst>
              </a:tr>
              <a:tr h="575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Bombardier Project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 err="1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Flamboro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(Mississauga)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dirty="0">
                          <a:solidFill>
                            <a:srgbClr val="58595B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50,000</a:t>
                      </a:r>
                      <a:endParaRPr lang="en-US" sz="1200" dirty="0">
                        <a:solidFill>
                          <a:srgbClr val="58595B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$8</a:t>
                      </a:r>
                      <a:endParaRPr lang="en-US" sz="1200" b="1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$400,000</a:t>
                      </a:r>
                      <a:endParaRPr lang="en-US" sz="1200" b="1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153.13</a:t>
                      </a:r>
                    </a:p>
                  </a:txBody>
                  <a:tcPr marL="43972" marR="43972" marT="0" marB="0" anchor="ctr">
                    <a:lnL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30.63</a:t>
                      </a: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51099"/>
                  </a:ext>
                </a:extLst>
              </a:tr>
              <a:tr h="30411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algn="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rgbClr val="FFC92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Savings for four Projects</a:t>
                      </a:r>
                      <a:endParaRPr lang="en-US" sz="1200" dirty="0">
                        <a:solidFill>
                          <a:srgbClr val="FFC928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CA" sz="1200" b="1" dirty="0">
                          <a:solidFill>
                            <a:srgbClr val="FFC92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$1,436,500</a:t>
                      </a:r>
                      <a:endParaRPr lang="en-US" sz="1200" dirty="0">
                        <a:solidFill>
                          <a:srgbClr val="FFC928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Yu Mincho" panose="02020400000000000000" pitchFamily="18" charset="-128"/>
                        <a:cs typeface="Arial" panose="020B0604020202020204" pitchFamily="34" charset="0"/>
                      </a:endParaRPr>
                    </a:p>
                  </a:txBody>
                  <a:tcPr marL="43972" marR="43972" marT="0" marB="0" anchor="ctr">
                    <a:lnL w="381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565900" algn="r"/>
                        </a:tabLst>
                      </a:pPr>
                      <a:r>
                        <a:rPr lang="en-US" sz="1200" b="1" dirty="0">
                          <a:solidFill>
                            <a:srgbClr val="FFC928"/>
                          </a:solidFill>
                          <a:effectLst/>
                          <a:latin typeface="Arial" panose="020B0604020202020204" pitchFamily="34" charset="0"/>
                          <a:ea typeface="Yu Mincho" panose="02020400000000000000" pitchFamily="18" charset="-128"/>
                          <a:cs typeface="Arial" panose="020B0604020202020204" pitchFamily="34" charset="0"/>
                        </a:rPr>
                        <a:t>642.33</a:t>
                      </a:r>
                    </a:p>
                  </a:txBody>
                  <a:tcPr marL="43972" marR="43972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93514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6630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5154CA-04EE-8E6B-FDE3-8E09AE7B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E4CDE-1F91-2A48-A3AD-F009B88E7A49}" type="slidenum">
              <a:rPr lang="en-US" smtClean="0"/>
              <a:t>3</a:t>
            </a:fld>
            <a:endParaRPr lang="en-US"/>
          </a:p>
        </p:txBody>
      </p:sp>
      <p:sp>
        <p:nvSpPr>
          <p:cNvPr id="11" name="AutoShape 2" descr="Recycling Icon">
            <a:extLst>
              <a:ext uri="{FF2B5EF4-FFF2-40B4-BE49-F238E27FC236}">
                <a16:creationId xmlns:a16="http://schemas.microsoft.com/office/drawing/2014/main" id="{087D3763-BECA-A150-5398-9C6DE4DE35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1656907"/>
            <a:ext cx="1924493" cy="1924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3" name="Graphic 12" descr="Sustainability with solid fill">
            <a:extLst>
              <a:ext uri="{FF2B5EF4-FFF2-40B4-BE49-F238E27FC236}">
                <a16:creationId xmlns:a16="http://schemas.microsoft.com/office/drawing/2014/main" id="{4CA12773-F66C-2D81-4AE2-4E731D5F1E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89592" y="641857"/>
            <a:ext cx="1812815" cy="181281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20D4584-2CBF-1FBA-4D1F-5E3046704C47}"/>
              </a:ext>
            </a:extLst>
          </p:cNvPr>
          <p:cNvSpPr txBox="1"/>
          <p:nvPr/>
        </p:nvSpPr>
        <p:spPr>
          <a:xfrm>
            <a:off x="796112" y="2619153"/>
            <a:ext cx="1059977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buNone/>
            </a:pPr>
            <a:r>
              <a:rPr lang="en-US" sz="3200" b="1" i="0" dirty="0">
                <a:solidFill>
                  <a:srgbClr val="FFC9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20% recycling rate by municipalities could avoid extracting up to 33M </a:t>
            </a:r>
            <a:r>
              <a:rPr lang="en-US" sz="3200" b="1" i="0" dirty="0" err="1">
                <a:solidFill>
                  <a:srgbClr val="FFC9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tonnes</a:t>
            </a:r>
            <a:r>
              <a:rPr lang="en-US" sz="3200" b="1" i="0" dirty="0">
                <a:solidFill>
                  <a:srgbClr val="FFC92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of new aggregate per year in Ontario.</a:t>
            </a:r>
          </a:p>
          <a:p>
            <a:pPr algn="ctr" fontAlgn="base">
              <a:buNone/>
            </a:pPr>
            <a:endParaRPr lang="en-US" sz="3200" b="1" i="0" dirty="0">
              <a:solidFill>
                <a:srgbClr val="FFFFFF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would result in annual </a:t>
            </a:r>
            <a: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cost savings of $264M </a:t>
            </a:r>
          </a:p>
          <a:p>
            <a:pPr algn="ctr" fontAlgn="base"/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GHG emission reduction equivalent to taking </a:t>
            </a:r>
          </a:p>
          <a:p>
            <a:pPr algn="ctr" fontAlgn="base"/>
            <a:r>
              <a:rPr lang="en-US" sz="3200" b="1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15 million gas cars off the road</a:t>
            </a:r>
            <a:r>
              <a:rPr lang="en-US" sz="3200" b="0" i="0" dirty="0">
                <a:solidFill>
                  <a:srgbClr val="FFFF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for a year!</a:t>
            </a:r>
          </a:p>
        </p:txBody>
      </p:sp>
    </p:spTree>
    <p:extLst>
      <p:ext uri="{BB962C8B-B14F-4D97-AF65-F5344CB8AC3E}">
        <p14:creationId xmlns:p14="http://schemas.microsoft.com/office/powerpoint/2010/main" val="3947665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ARBA">
      <a:dk1>
        <a:srgbClr val="000000"/>
      </a:dk1>
      <a:lt1>
        <a:srgbClr val="FFFFFF"/>
      </a:lt1>
      <a:dk2>
        <a:srgbClr val="0E1330"/>
      </a:dk2>
      <a:lt2>
        <a:srgbClr val="D5E5ED"/>
      </a:lt2>
      <a:accent1>
        <a:srgbClr val="7BA2CF"/>
      </a:accent1>
      <a:accent2>
        <a:srgbClr val="FFC928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A62EC41385B54088B70973D64252C5" ma:contentTypeVersion="10" ma:contentTypeDescription="Create a new document." ma:contentTypeScope="" ma:versionID="1fd52c66de8a0c33638d634b72d9df06">
  <xsd:schema xmlns:xsd="http://www.w3.org/2001/XMLSchema" xmlns:xs="http://www.w3.org/2001/XMLSchema" xmlns:p="http://schemas.microsoft.com/office/2006/metadata/properties" xmlns:ns3="d6a1ce2c-1525-4d15-bf51-124c283ed0b9" xmlns:ns4="91835cdb-76c9-48c7-a6bd-24341f906f67" targetNamespace="http://schemas.microsoft.com/office/2006/metadata/properties" ma:root="true" ma:fieldsID="5412cca1508522218433125c1dd356ca" ns3:_="" ns4:_="">
    <xsd:import namespace="d6a1ce2c-1525-4d15-bf51-124c283ed0b9"/>
    <xsd:import namespace="91835cdb-76c9-48c7-a6bd-24341f906f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1ce2c-1525-4d15-bf51-124c283ed0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835cdb-76c9-48c7-a6bd-24341f906f6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6a1ce2c-1525-4d15-bf51-124c283ed0b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D57747B-3963-44F9-BA55-DAFEEAC719F5}">
  <ds:schemaRefs>
    <ds:schemaRef ds:uri="91835cdb-76c9-48c7-a6bd-24341f906f67"/>
    <ds:schemaRef ds:uri="d6a1ce2c-1525-4d15-bf51-124c283ed0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AF4D75E-8260-4E09-8583-EC916C46406F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91835cdb-76c9-48c7-a6bd-24341f906f67"/>
    <ds:schemaRef ds:uri="d6a1ce2c-1525-4d15-bf51-124c283ed0b9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9A74036-A4B2-4D99-993A-DEB202ADE30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28401</TotalTime>
  <Words>420</Words>
  <Application>Microsoft Office PowerPoint</Application>
  <PresentationFormat>Widescreen</PresentationFormat>
  <Paragraphs>117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Transportation of Aggregates</vt:lpstr>
      <vt:lpstr>Lifecycle Analysis: Estimated Savings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Slide #1</dc:title>
  <dc:creator>Gabriella Okuda</dc:creator>
  <cp:lastModifiedBy>Raly Chakarova</cp:lastModifiedBy>
  <cp:revision>9</cp:revision>
  <cp:lastPrinted>2024-01-31T14:24:22Z</cp:lastPrinted>
  <dcterms:created xsi:type="dcterms:W3CDTF">2023-11-14T16:06:05Z</dcterms:created>
  <dcterms:modified xsi:type="dcterms:W3CDTF">2025-03-20T19:54:42Z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0x0101006CA62EC41385B54088B70973D64252C5</vt:lpwstr>
  </property>
</Properties>
</file>