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2" r:id="rId2"/>
    <p:sldId id="283" r:id="rId3"/>
    <p:sldId id="284" r:id="rId4"/>
    <p:sldId id="277" r:id="rId5"/>
    <p:sldId id="285" r:id="rId6"/>
    <p:sldId id="286" r:id="rId7"/>
    <p:sldId id="287" r:id="rId8"/>
    <p:sldId id="289" r:id="rId9"/>
    <p:sldId id="291" r:id="rId10"/>
    <p:sldId id="582" r:id="rId11"/>
    <p:sldId id="290" r:id="rId12"/>
    <p:sldId id="292" r:id="rId13"/>
    <p:sldId id="288" r:id="rId14"/>
    <p:sldId id="581" r:id="rId15"/>
    <p:sldId id="580" r:id="rId16"/>
    <p:sldId id="5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133"/>
    <a:srgbClr val="00ADF0"/>
    <a:srgbClr val="A7CF3A"/>
    <a:srgbClr val="1A1436"/>
    <a:srgbClr val="93002D"/>
    <a:srgbClr val="FFFFFF"/>
    <a:srgbClr val="4EC215"/>
    <a:srgbClr val="48773E"/>
    <a:srgbClr val="CE8C2B"/>
    <a:srgbClr val="FC9C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94660"/>
  </p:normalViewPr>
  <p:slideViewPr>
    <p:cSldViewPr snapToGrid="0">
      <p:cViewPr varScale="1">
        <p:scale>
          <a:sx n="75" d="100"/>
          <a:sy n="75" d="100"/>
        </p:scale>
        <p:origin x="1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447A1-A3B3-4219-A09D-0C0A5EDB30DB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76046-A326-44C9-B1A7-83E266E0997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39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76046-A326-44C9-B1A7-83E266E09976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8978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76046-A326-44C9-B1A7-83E266E09976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4758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97B7A-B3A9-4D46-9DA4-A5AB38993C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56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58A07-F5BF-4424-AD54-AA4F45044F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A5C45C-FE16-BD71-3C77-8809E60D03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E5F17-8A3B-0562-7F67-86FD5E4CA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2809-5EB6-47CD-BC2A-E49E6A8849A3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88DC1-9846-F389-7356-2FF54CDC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19C1C-78A4-2141-6150-29681B769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61A7-9A33-4F4C-9F5D-18E6170343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423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9BEA2-E87D-A72B-BFC7-04B6BC1BD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E0522-E5D6-2E0E-EF47-76D770D6D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D5A2B-DD83-0407-5D24-EEDCFB58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2809-5EB6-47CD-BC2A-E49E6A8849A3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986F8-6F12-F39C-9704-905E7B615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214C-6BAE-DA7E-F32E-400D66A5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61A7-9A33-4F4C-9F5D-18E6170343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896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C6F15D-6345-C6AE-D829-D88BAD910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2EF93B-FA43-3B34-6092-F0114D31B1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C59F2-9C96-8FB1-41FE-EE10C70D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2809-5EB6-47CD-BC2A-E49E6A8849A3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59E6E-37A4-5100-A2CB-DF622DF28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6A87D-363C-5C8D-86BE-3E06C3F5E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61A7-9A33-4F4C-9F5D-18E6170343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6361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0E56E-2003-1AF8-D5A9-CA157C8E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65EE5-A65C-1453-5E62-76553896D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E4F0A-9E8C-DF12-2819-AC2ABB9DC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2809-5EB6-47CD-BC2A-E49E6A8849A3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2527C-D01E-8D23-86DB-08F7CB117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B9F02-97BF-1485-1CE9-C9DAD78DB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61A7-9A33-4F4C-9F5D-18E6170343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9486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F303B-DE28-C7DA-35A1-9A53BA37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E0857-CDCF-CF29-353A-F351DFF7F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5C658-7BCE-3248-C601-BF38EF88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2809-5EB6-47CD-BC2A-E49E6A8849A3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85A83-AAF5-FFFA-1F70-5ACF67EF7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21C96-DBDD-02B9-891D-2B0CCFEB8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61A7-9A33-4F4C-9F5D-18E6170343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457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5F7F0-0B51-F263-B197-3E139CCCC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C6E59-1ADA-6A53-B6AC-7635CF8E8F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CAC88E-A1B7-34B4-5CDF-F1BAF94CD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A9CF6-7580-4F47-0629-4D2B9D914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2809-5EB6-47CD-BC2A-E49E6A8849A3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3B53E-F906-BD5C-1122-E1C395E89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95911-9D8B-A06E-5998-7352F5E5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61A7-9A33-4F4C-9F5D-18E6170343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8833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FFE52-BB10-EF1E-AF92-1D2CC92EA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C854B-A87F-8C7B-BF37-B4BB2461B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98E9D4-EF3F-4900-484F-3CA88523C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C26B8-BF2F-61DC-6BF5-631CF4A738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226E01-DD42-57FC-6014-9ADA0C076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7DA1B8-C7C1-2AD9-9FD1-02FF5E3FE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2809-5EB6-47CD-BC2A-E49E6A8849A3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8348A1-B154-2206-9942-CA19253B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5D4585-082D-AD0D-7EDB-C8E5ABD52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61A7-9A33-4F4C-9F5D-18E6170343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9257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2826F-ACBA-C2F5-7B02-D0F693D04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D93C7D-0944-D2FC-68EE-59A5FBC44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2809-5EB6-47CD-BC2A-E49E6A8849A3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3E99FA-AB04-ACFC-F6A9-E5F395FAB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4A77A-C4A5-B2D3-388F-E21411707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61A7-9A33-4F4C-9F5D-18E6170343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7295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2E10A9-FB68-DBB3-C7E3-E014CB200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2809-5EB6-47CD-BC2A-E49E6A8849A3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A151B1-5CA4-C616-040A-EE3989C2D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C6CB-BA1C-8778-65BE-6E9824325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61A7-9A33-4F4C-9F5D-18E6170343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7706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B0B1D-C146-DE65-0635-75CE5D5DF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CDFB6-58FD-B09D-FFC0-82E8EE89E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D8574-978D-CFDB-C477-2FE079AA0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8153FF-ADD3-88BB-8AEF-B2FE786E0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2809-5EB6-47CD-BC2A-E49E6A8849A3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197797-3B3C-E11C-4623-0640DDD31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ACD14-DBE9-2B74-6C0E-F247322B6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61A7-9A33-4F4C-9F5D-18E6170343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279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B4A8-8113-D866-CA93-7B0FBD574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17F775-3BBD-A5A8-542B-FE507FB9B2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461B4-B1AE-A058-784E-4C1876D93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A7B11-38FE-F4D5-7025-20C8E774E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2809-5EB6-47CD-BC2A-E49E6A8849A3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930D4-B411-5D49-8403-E7AADAE92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86EFD0-BFD6-2DE8-3E3F-2ED28787E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61A7-9A33-4F4C-9F5D-18E6170343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8752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91E3A5-9DA6-082D-3ACB-CFDA13959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C004F-085D-AC07-6EEF-3F641390D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2D32E-AF06-A6B9-D4B4-86C3C299FB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982809-5EB6-47CD-BC2A-E49E6A8849A3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9D695-F8ED-7681-2B15-14B651E81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EF18C-089F-EFCE-A64F-A4AABE8DC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EC61A7-9A33-4F4C-9F5D-18E6170343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075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reamcivil.com/water-absorption-test-of-aggregate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058CA-B143-A4E7-FE2F-556472806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AD10F7-B3AF-53C2-613F-C9D9D1160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193" y="5145110"/>
            <a:ext cx="2991498" cy="1712890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D34BE9C7-079F-56A9-A9C4-8A8EC1FFFF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7126" y="2367381"/>
            <a:ext cx="9350062" cy="1327710"/>
          </a:xfrm>
        </p:spPr>
        <p:txBody>
          <a:bodyPr>
            <a:normAutofit/>
          </a:bodyPr>
          <a:lstStyle/>
          <a:p>
            <a:pPr algn="l"/>
            <a:r>
              <a:rPr lang="it-IT" sz="3000" b="1" dirty="0">
                <a:solidFill>
                  <a:srgbClr val="702038"/>
                </a:solidFill>
                <a:latin typeface="+mj-lt"/>
              </a:rPr>
              <a:t>Dr. Ahmed SOLIMAN </a:t>
            </a:r>
            <a:r>
              <a:rPr lang="it-IT" sz="2000" dirty="0">
                <a:solidFill>
                  <a:srgbClr val="702038"/>
                </a:solidFill>
                <a:latin typeface="+mj-lt"/>
              </a:rPr>
              <a:t>Ph.D., P.Eng. (ON).</a:t>
            </a:r>
          </a:p>
          <a:p>
            <a:pPr algn="l"/>
            <a:r>
              <a:rPr lang="it-IT" sz="2000" dirty="0">
                <a:solidFill>
                  <a:srgbClr val="702038"/>
                </a:solidFill>
                <a:latin typeface="+mj-lt"/>
              </a:rPr>
              <a:t>Associate Professor,  Building Civil and Environmental Engineering Department </a:t>
            </a:r>
          </a:p>
          <a:p>
            <a:pPr algn="l"/>
            <a:r>
              <a:rPr lang="it-IT" sz="2000" dirty="0">
                <a:solidFill>
                  <a:srgbClr val="702038"/>
                </a:solidFill>
                <a:latin typeface="+mj-lt"/>
              </a:rPr>
              <a:t>March 31</a:t>
            </a:r>
            <a:r>
              <a:rPr lang="it-IT" sz="2000" baseline="30000" dirty="0">
                <a:solidFill>
                  <a:srgbClr val="702038"/>
                </a:solidFill>
                <a:latin typeface="+mj-lt"/>
              </a:rPr>
              <a:t>St</a:t>
            </a:r>
            <a:r>
              <a:rPr lang="it-IT" sz="2000" dirty="0">
                <a:solidFill>
                  <a:srgbClr val="702038"/>
                </a:solidFill>
                <a:latin typeface="+mj-lt"/>
              </a:rPr>
              <a:t>, 2025</a:t>
            </a:r>
            <a:endParaRPr lang="it-IT" sz="2000" baseline="30000" dirty="0">
              <a:solidFill>
                <a:srgbClr val="702038"/>
              </a:solidFill>
              <a:latin typeface="+mj-lt"/>
            </a:endParaRPr>
          </a:p>
          <a:p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039" name="Slide Number Placeholder 5">
            <a:extLst>
              <a:ext uri="{FF2B5EF4-FFF2-40B4-BE49-F238E27FC236}">
                <a16:creationId xmlns:a16="http://schemas.microsoft.com/office/drawing/2014/main" id="{FE881571-E8F7-0077-0A3D-996B191E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B6A0707-BFCA-4BDD-8B25-E2A14A0F80A6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 dirty="0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6456987C-C282-B174-77E0-977E4EFFD924}"/>
              </a:ext>
            </a:extLst>
          </p:cNvPr>
          <p:cNvSpPr/>
          <p:nvPr/>
        </p:nvSpPr>
        <p:spPr>
          <a:xfrm>
            <a:off x="6459" y="2219093"/>
            <a:ext cx="6125291" cy="4638907"/>
          </a:xfrm>
          <a:prstGeom prst="rt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95D290-449F-146F-55F1-DAD9FABC05D2}"/>
              </a:ext>
            </a:extLst>
          </p:cNvPr>
          <p:cNvSpPr txBox="1"/>
          <p:nvPr/>
        </p:nvSpPr>
        <p:spPr>
          <a:xfrm>
            <a:off x="149771" y="480320"/>
            <a:ext cx="11999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200" dirty="0">
                <a:solidFill>
                  <a:srgbClr val="702038"/>
                </a:solidFill>
                <a:latin typeface="Century Gothic" panose="020B0502020202020204" pitchFamily="34" charset="0"/>
                <a:ea typeface="+mn-ea"/>
                <a:cs typeface="+mn-cs"/>
              </a:rPr>
              <a:t>EXPANDING THE APPLICATION OF RECYCLED CONCRETE AGGREGATES FOR ROAD CONSTRUCTION</a:t>
            </a:r>
          </a:p>
        </p:txBody>
      </p:sp>
    </p:spTree>
    <p:extLst>
      <p:ext uri="{BB962C8B-B14F-4D97-AF65-F5344CB8AC3E}">
        <p14:creationId xmlns:p14="http://schemas.microsoft.com/office/powerpoint/2010/main" val="710908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E27EE-0D3C-9177-883C-BA84B0630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58425D19-885A-3A1D-83B4-9C10D193B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t="18519" r="65596" b="36439"/>
          <a:stretch/>
        </p:blipFill>
        <p:spPr bwMode="auto">
          <a:xfrm>
            <a:off x="8506263" y="2553903"/>
            <a:ext cx="2924835" cy="411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8C573D-1F58-9AC4-DCD4-56398D057135}"/>
              </a:ext>
            </a:extLst>
          </p:cNvPr>
          <p:cNvSpPr txBox="1"/>
          <p:nvPr/>
        </p:nvSpPr>
        <p:spPr>
          <a:xfrm>
            <a:off x="6965288" y="1730342"/>
            <a:ext cx="306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N.A.≈ 2.75</a:t>
            </a:r>
          </a:p>
        </p:txBody>
      </p:sp>
      <p:sp>
        <p:nvSpPr>
          <p:cNvPr id="8" name="Rectangle 7" descr="Presentation &#10;">
            <a:extLst>
              <a:ext uri="{FF2B5EF4-FFF2-40B4-BE49-F238E27FC236}">
                <a16:creationId xmlns:a16="http://schemas.microsoft.com/office/drawing/2014/main" id="{73868EC5-7937-2076-AC08-5EF995FA9AD3}"/>
              </a:ext>
            </a:extLst>
          </p:cNvPr>
          <p:cNvSpPr/>
          <p:nvPr/>
        </p:nvSpPr>
        <p:spPr>
          <a:xfrm flipH="1">
            <a:off x="-21823" y="463062"/>
            <a:ext cx="12148355" cy="1016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The treated recycled concrete aggregate had an acceptable Specific Gravity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C75C873-575B-C2C6-AEF8-B577A5806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7" t="16234" r="4465" b="31614"/>
          <a:stretch/>
        </p:blipFill>
        <p:spPr bwMode="auto">
          <a:xfrm>
            <a:off x="571974" y="1718356"/>
            <a:ext cx="6717468" cy="494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7805CA-0B4D-7885-9FD1-0D8CFA217E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89" t="87162" r="47727" b="8132"/>
          <a:stretch/>
        </p:blipFill>
        <p:spPr>
          <a:xfrm>
            <a:off x="0" y="6390508"/>
            <a:ext cx="2837543" cy="46749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00D66F9-4773-51A3-B428-B525521CACDF}"/>
              </a:ext>
            </a:extLst>
          </p:cNvPr>
          <p:cNvSpPr/>
          <p:nvPr/>
        </p:nvSpPr>
        <p:spPr>
          <a:xfrm>
            <a:off x="1611499" y="2777067"/>
            <a:ext cx="327368" cy="3282431"/>
          </a:xfrm>
          <a:prstGeom prst="rect">
            <a:avLst/>
          </a:prstGeom>
          <a:solidFill>
            <a:srgbClr val="9300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F4E528-BA56-F6BF-2840-08C76684D827}"/>
              </a:ext>
            </a:extLst>
          </p:cNvPr>
          <p:cNvSpPr/>
          <p:nvPr/>
        </p:nvSpPr>
        <p:spPr>
          <a:xfrm>
            <a:off x="2585972" y="2362765"/>
            <a:ext cx="327368" cy="3698970"/>
          </a:xfrm>
          <a:prstGeom prst="rect">
            <a:avLst/>
          </a:prstGeom>
          <a:solidFill>
            <a:srgbClr val="9300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A3E15E-CD14-26E6-6AD3-11FE4203E05A}"/>
              </a:ext>
            </a:extLst>
          </p:cNvPr>
          <p:cNvSpPr/>
          <p:nvPr/>
        </p:nvSpPr>
        <p:spPr>
          <a:xfrm>
            <a:off x="3578747" y="2481298"/>
            <a:ext cx="327368" cy="3579797"/>
          </a:xfrm>
          <a:prstGeom prst="rect">
            <a:avLst/>
          </a:prstGeom>
          <a:solidFill>
            <a:srgbClr val="00AD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1329826-04AF-A56A-F073-97ECBB794A8F}"/>
              </a:ext>
            </a:extLst>
          </p:cNvPr>
          <p:cNvSpPr/>
          <p:nvPr/>
        </p:nvSpPr>
        <p:spPr>
          <a:xfrm>
            <a:off x="4540637" y="2893843"/>
            <a:ext cx="327368" cy="3165023"/>
          </a:xfrm>
          <a:prstGeom prst="rect">
            <a:avLst/>
          </a:prstGeom>
          <a:solidFill>
            <a:srgbClr val="00AD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26F078F-B575-D0FA-CDE6-A8384A324B50}"/>
              </a:ext>
            </a:extLst>
          </p:cNvPr>
          <p:cNvSpPr/>
          <p:nvPr/>
        </p:nvSpPr>
        <p:spPr>
          <a:xfrm>
            <a:off x="5537200" y="2289168"/>
            <a:ext cx="327368" cy="3772964"/>
          </a:xfrm>
          <a:prstGeom prst="rect">
            <a:avLst/>
          </a:prstGeom>
          <a:solidFill>
            <a:srgbClr val="A7CF3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53397A4-7D2C-A180-B703-AB5158B55E99}"/>
              </a:ext>
            </a:extLst>
          </p:cNvPr>
          <p:cNvSpPr/>
          <p:nvPr/>
        </p:nvSpPr>
        <p:spPr>
          <a:xfrm>
            <a:off x="6512166" y="2977137"/>
            <a:ext cx="327368" cy="3081279"/>
          </a:xfrm>
          <a:prstGeom prst="rect">
            <a:avLst/>
          </a:prstGeom>
          <a:solidFill>
            <a:srgbClr val="1B11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48508F-610E-B620-392B-580611EC73C0}"/>
              </a:ext>
            </a:extLst>
          </p:cNvPr>
          <p:cNvCxnSpPr>
            <a:cxnSpLocks/>
          </p:cNvCxnSpPr>
          <p:nvPr/>
        </p:nvCxnSpPr>
        <p:spPr>
          <a:xfrm>
            <a:off x="1301145" y="2068744"/>
            <a:ext cx="8229378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DB24BC4-5FB5-822A-4B30-95A7928E249E}"/>
              </a:ext>
            </a:extLst>
          </p:cNvPr>
          <p:cNvSpPr txBox="1"/>
          <p:nvPr/>
        </p:nvSpPr>
        <p:spPr>
          <a:xfrm>
            <a:off x="6878269" y="2322886"/>
            <a:ext cx="306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RCA: 2.4-2.5</a:t>
            </a:r>
          </a:p>
        </p:txBody>
      </p:sp>
    </p:spTree>
    <p:extLst>
      <p:ext uri="{BB962C8B-B14F-4D97-AF65-F5344CB8AC3E}">
        <p14:creationId xmlns:p14="http://schemas.microsoft.com/office/powerpoint/2010/main" val="2636192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E27EE-0D3C-9177-883C-BA84B0630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Presentation &#10;">
            <a:extLst>
              <a:ext uri="{FF2B5EF4-FFF2-40B4-BE49-F238E27FC236}">
                <a16:creationId xmlns:a16="http://schemas.microsoft.com/office/drawing/2014/main" id="{73868EC5-7937-2076-AC08-5EF995FA9AD3}"/>
              </a:ext>
            </a:extLst>
          </p:cNvPr>
          <p:cNvSpPr/>
          <p:nvPr/>
        </p:nvSpPr>
        <p:spPr>
          <a:xfrm flipH="1">
            <a:off x="28575" y="329366"/>
            <a:ext cx="12148355" cy="1016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The treated recycled concrete aggregate showed a significantly lower water absorption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7805CA-0B4D-7885-9FD1-0D8CFA217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89" t="87162" r="47727" b="8132"/>
          <a:stretch/>
        </p:blipFill>
        <p:spPr>
          <a:xfrm>
            <a:off x="0" y="6390508"/>
            <a:ext cx="2837543" cy="4674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AC858E-2848-C8D1-F9B0-3103C3E91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80" y="1944967"/>
            <a:ext cx="6396820" cy="4583667"/>
          </a:xfrm>
          <a:prstGeom prst="rect">
            <a:avLst/>
          </a:prstGeom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66DAD9-46AA-9C96-D878-0C46EFDBB12B}"/>
              </a:ext>
            </a:extLst>
          </p:cNvPr>
          <p:cNvSpPr txBox="1"/>
          <p:nvPr/>
        </p:nvSpPr>
        <p:spPr>
          <a:xfrm>
            <a:off x="1998658" y="2722941"/>
            <a:ext cx="4401915" cy="41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0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>
                <a:solidFill>
                  <a:srgbClr val="702038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L</a:t>
            </a:r>
            <a:r>
              <a:rPr lang="en-CA" sz="20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imit: 3%-10%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570C9-E9D7-49DB-AF96-97167E4323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889" b="8055"/>
          <a:stretch/>
        </p:blipFill>
        <p:spPr>
          <a:xfrm>
            <a:off x="7789852" y="2107989"/>
            <a:ext cx="4150854" cy="271606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ED830D3-B3DE-4173-938A-606BBFB1EB02}"/>
              </a:ext>
            </a:extLst>
          </p:cNvPr>
          <p:cNvSpPr txBox="1"/>
          <p:nvPr/>
        </p:nvSpPr>
        <p:spPr>
          <a:xfrm>
            <a:off x="7864855" y="4861654"/>
            <a:ext cx="610552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6"/>
              </a:rPr>
              <a:t>Water Absorption Test of Aggregate: Lab Procedure, Result and Precautions - Dream Civil</a:t>
            </a:r>
            <a:endParaRPr lang="en-CA" sz="80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D158B6D-C849-4876-9C6D-6DCFAA9046F8}"/>
              </a:ext>
            </a:extLst>
          </p:cNvPr>
          <p:cNvCxnSpPr/>
          <p:nvPr/>
        </p:nvCxnSpPr>
        <p:spPr>
          <a:xfrm>
            <a:off x="1488282" y="5153710"/>
            <a:ext cx="4564072" cy="0"/>
          </a:xfrm>
          <a:prstGeom prst="line">
            <a:avLst/>
          </a:prstGeom>
          <a:ln>
            <a:solidFill>
              <a:srgbClr val="C5AE8E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D34D4C9-7033-40F3-BC2A-40B8B64805EC}"/>
              </a:ext>
            </a:extLst>
          </p:cNvPr>
          <p:cNvSpPr txBox="1"/>
          <p:nvPr/>
        </p:nvSpPr>
        <p:spPr>
          <a:xfrm>
            <a:off x="3264227" y="4684114"/>
            <a:ext cx="1552726" cy="41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0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>
                <a:solidFill>
                  <a:srgbClr val="702038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2.1%-2.7%</a:t>
            </a:r>
            <a:endParaRPr lang="en-CA" sz="2000" b="1" dirty="0">
              <a:solidFill>
                <a:srgbClr val="7020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0E89C7-4EF6-5DB2-627B-9F01C91F7443}"/>
              </a:ext>
            </a:extLst>
          </p:cNvPr>
          <p:cNvSpPr/>
          <p:nvPr/>
        </p:nvSpPr>
        <p:spPr>
          <a:xfrm>
            <a:off x="1795340" y="5293243"/>
            <a:ext cx="320534" cy="604677"/>
          </a:xfrm>
          <a:prstGeom prst="rect">
            <a:avLst/>
          </a:prstGeom>
          <a:solidFill>
            <a:srgbClr val="9300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44220B-9A5C-9E8C-617E-5C645AF7AA22}"/>
              </a:ext>
            </a:extLst>
          </p:cNvPr>
          <p:cNvSpPr/>
          <p:nvPr/>
        </p:nvSpPr>
        <p:spPr>
          <a:xfrm>
            <a:off x="2727477" y="5153710"/>
            <a:ext cx="320535" cy="744207"/>
          </a:xfrm>
          <a:prstGeom prst="rect">
            <a:avLst/>
          </a:prstGeom>
          <a:solidFill>
            <a:srgbClr val="9300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F4CB57-D463-4468-C50C-CAF830EC7C77}"/>
              </a:ext>
            </a:extLst>
          </p:cNvPr>
          <p:cNvSpPr/>
          <p:nvPr/>
        </p:nvSpPr>
        <p:spPr>
          <a:xfrm>
            <a:off x="3694852" y="5240687"/>
            <a:ext cx="304800" cy="657234"/>
          </a:xfrm>
          <a:prstGeom prst="rect">
            <a:avLst/>
          </a:prstGeom>
          <a:solidFill>
            <a:srgbClr val="00AD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C8EA96-F5AE-8E8C-576D-357830920B52}"/>
              </a:ext>
            </a:extLst>
          </p:cNvPr>
          <p:cNvSpPr/>
          <p:nvPr/>
        </p:nvSpPr>
        <p:spPr>
          <a:xfrm>
            <a:off x="4639808" y="5100110"/>
            <a:ext cx="277768" cy="797805"/>
          </a:xfrm>
          <a:prstGeom prst="rect">
            <a:avLst/>
          </a:prstGeom>
          <a:solidFill>
            <a:srgbClr val="00AD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6BE53D-22D3-D306-4CEF-1D8B0F8CB465}"/>
              </a:ext>
            </a:extLst>
          </p:cNvPr>
          <p:cNvSpPr/>
          <p:nvPr/>
        </p:nvSpPr>
        <p:spPr>
          <a:xfrm>
            <a:off x="5580150" y="5240686"/>
            <a:ext cx="304800" cy="657233"/>
          </a:xfrm>
          <a:prstGeom prst="rect">
            <a:avLst/>
          </a:prstGeom>
          <a:solidFill>
            <a:srgbClr val="A7CF3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F2309B-8543-0D82-88AD-F8CF80FD3F9E}"/>
              </a:ext>
            </a:extLst>
          </p:cNvPr>
          <p:cNvSpPr/>
          <p:nvPr/>
        </p:nvSpPr>
        <p:spPr>
          <a:xfrm>
            <a:off x="6509371" y="2337367"/>
            <a:ext cx="304800" cy="3560565"/>
          </a:xfrm>
          <a:prstGeom prst="rect">
            <a:avLst/>
          </a:prstGeom>
          <a:solidFill>
            <a:srgbClr val="1B11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BC0DC8D-20C5-2E8D-7EB3-3A17F7D31D24}"/>
              </a:ext>
            </a:extLst>
          </p:cNvPr>
          <p:cNvCxnSpPr>
            <a:cxnSpLocks/>
          </p:cNvCxnSpPr>
          <p:nvPr/>
        </p:nvCxnSpPr>
        <p:spPr>
          <a:xfrm>
            <a:off x="1488282" y="3154868"/>
            <a:ext cx="5655468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509D4A1-8C48-21C5-378C-5A6FCBF2BA74}"/>
              </a:ext>
            </a:extLst>
          </p:cNvPr>
          <p:cNvSpPr txBox="1"/>
          <p:nvPr/>
        </p:nvSpPr>
        <p:spPr>
          <a:xfrm>
            <a:off x="7143750" y="5268877"/>
            <a:ext cx="306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N.A.≈ 1% (5%)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EF4F8D-C2DB-603A-51F7-A38BA1666983}"/>
              </a:ext>
            </a:extLst>
          </p:cNvPr>
          <p:cNvCxnSpPr>
            <a:cxnSpLocks/>
          </p:cNvCxnSpPr>
          <p:nvPr/>
        </p:nvCxnSpPr>
        <p:spPr>
          <a:xfrm>
            <a:off x="1479607" y="5607279"/>
            <a:ext cx="8229378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BD1799-A03E-4416-BC4E-BF770ADE08ED}"/>
              </a:ext>
            </a:extLst>
          </p:cNvPr>
          <p:cNvCxnSpPr/>
          <p:nvPr/>
        </p:nvCxnSpPr>
        <p:spPr>
          <a:xfrm>
            <a:off x="1488282" y="5315635"/>
            <a:ext cx="4564072" cy="0"/>
          </a:xfrm>
          <a:prstGeom prst="line">
            <a:avLst/>
          </a:prstGeom>
          <a:ln>
            <a:solidFill>
              <a:srgbClr val="C5AE8E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604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5EF5C-4246-1C98-5CCA-D569D4D02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3070402-09B3-15CE-272C-DEB0D0657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89" t="87162" r="47727" b="8132"/>
          <a:stretch/>
        </p:blipFill>
        <p:spPr>
          <a:xfrm>
            <a:off x="0" y="6390508"/>
            <a:ext cx="2837543" cy="4674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358A76-BAC3-5B5E-9C74-4FB55A6CD1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75" t="6050" r="106" b="1288"/>
          <a:stretch/>
        </p:blipFill>
        <p:spPr>
          <a:xfrm>
            <a:off x="30480" y="1640580"/>
            <a:ext cx="6553200" cy="4446544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AD7DCC-1FED-7211-D1F5-454DA8DF3C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t="6328" r="1576" b="2059"/>
          <a:stretch/>
        </p:blipFill>
        <p:spPr bwMode="auto">
          <a:xfrm>
            <a:off x="5524500" y="1905458"/>
            <a:ext cx="5851746" cy="381906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5220227-44EE-E474-CE90-A2F3D6AA9E3A}"/>
              </a:ext>
            </a:extLst>
          </p:cNvPr>
          <p:cNvSpPr/>
          <p:nvPr/>
        </p:nvSpPr>
        <p:spPr>
          <a:xfrm>
            <a:off x="114876" y="749245"/>
            <a:ext cx="11829671" cy="404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The Treatment process reduces the initial quantity of fine particles included in RCA from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14%</a:t>
            </a:r>
            <a:r>
              <a:rPr lang="en-US" sz="36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 to </a:t>
            </a:r>
            <a:r>
              <a:rPr lang="en-US" sz="3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2%</a:t>
            </a:r>
          </a:p>
          <a:p>
            <a:pPr algn="ctr"/>
            <a:endParaRPr lang="en-CA" sz="3600" b="1" dirty="0">
              <a:solidFill>
                <a:srgbClr val="702038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79722E-6B86-2989-1DF1-C34ADC568391}"/>
              </a:ext>
            </a:extLst>
          </p:cNvPr>
          <p:cNvSpPr/>
          <p:nvPr/>
        </p:nvSpPr>
        <p:spPr>
          <a:xfrm>
            <a:off x="6364794" y="4390764"/>
            <a:ext cx="2819659" cy="404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Untreated RCA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40316D-B6E6-57A0-1A28-6B1E89A0C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3858" y="1308325"/>
            <a:ext cx="3357662" cy="22138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93E1A1F-F186-46AE-9B34-A174EC64C3D4}"/>
              </a:ext>
            </a:extLst>
          </p:cNvPr>
          <p:cNvSpPr txBox="1"/>
          <p:nvPr/>
        </p:nvSpPr>
        <p:spPr>
          <a:xfrm>
            <a:off x="2185233" y="1750569"/>
            <a:ext cx="34346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Treated RCA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34DE80-057C-4527-8E4E-4C62CB9F19BA}"/>
              </a:ext>
            </a:extLst>
          </p:cNvPr>
          <p:cNvSpPr txBox="1"/>
          <p:nvPr/>
        </p:nvSpPr>
        <p:spPr>
          <a:xfrm>
            <a:off x="5524500" y="6211669"/>
            <a:ext cx="6096000" cy="646331"/>
          </a:xfrm>
          <a:prstGeom prst="rect">
            <a:avLst/>
          </a:prstGeom>
          <a:solidFill>
            <a:srgbClr val="C5AE8E"/>
          </a:solidFill>
        </p:spPr>
        <p:txBody>
          <a:bodyPr wrap="square">
            <a:spAutoFit/>
          </a:bodyPr>
          <a:lstStyle/>
          <a:p>
            <a:r>
              <a:rPr lang="en-CA" dirty="0"/>
              <a:t>ASTM C117</a:t>
            </a:r>
            <a:r>
              <a:rPr lang="en-US" b="0" i="0" dirty="0">
                <a:solidFill>
                  <a:srgbClr val="232F3A"/>
                </a:solidFill>
                <a:effectLst/>
                <a:latin typeface="Proxima Nova"/>
              </a:rPr>
              <a:t> Standard Test Method for Materials Finer than 75-μm (No. 200) Sieve in Mineral Aggregates by Washing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82881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EF8FCE-A5E0-40F7-A947-B48025FB5F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89" t="87162" r="47727" b="8132"/>
          <a:stretch/>
        </p:blipFill>
        <p:spPr>
          <a:xfrm>
            <a:off x="0" y="6390508"/>
            <a:ext cx="2837543" cy="467492"/>
          </a:xfrm>
          <a:prstGeom prst="rect">
            <a:avLst/>
          </a:prstGeom>
        </p:spPr>
      </p:pic>
      <p:sp>
        <p:nvSpPr>
          <p:cNvPr id="2" name="Rectangle 1" descr="Presentation &#10;">
            <a:extLst>
              <a:ext uri="{FF2B5EF4-FFF2-40B4-BE49-F238E27FC236}">
                <a16:creationId xmlns:a16="http://schemas.microsoft.com/office/drawing/2014/main" id="{C96A8AC3-C206-0869-9410-7793D67A778A}"/>
              </a:ext>
            </a:extLst>
          </p:cNvPr>
          <p:cNvSpPr/>
          <p:nvPr/>
        </p:nvSpPr>
        <p:spPr>
          <a:xfrm flipH="1">
            <a:off x="92641" y="91408"/>
            <a:ext cx="11899334" cy="1016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702038"/>
                </a:solidFill>
                <a:latin typeface="Century Gothic" panose="020B0502020202020204" pitchFamily="34" charset="0"/>
              </a:rPr>
              <a:t>Drainability</a:t>
            </a:r>
            <a:r>
              <a:rPr lang="en-US" sz="36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 is a significant consideration in roadway base materials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71A098-42CF-C5C7-D437-8149DEE0E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339" y="1307135"/>
            <a:ext cx="7328444" cy="5317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716080-68F9-435A-834E-2D2FEECAFD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332" t="53251" r="16491" b="20889"/>
          <a:stretch/>
        </p:blipFill>
        <p:spPr>
          <a:xfrm>
            <a:off x="3065421" y="3501239"/>
            <a:ext cx="1582303" cy="11407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F8DB7A8-0D0C-466C-B73C-C3B850623E2F}"/>
              </a:ext>
            </a:extLst>
          </p:cNvPr>
          <p:cNvSpPr txBox="1"/>
          <p:nvPr/>
        </p:nvSpPr>
        <p:spPr>
          <a:xfrm>
            <a:off x="117388" y="1270183"/>
            <a:ext cx="44380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Increased pore water pressure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Reduction of strength/stiffness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Freeze-thaw damage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6F7F458-FDD8-4976-820D-EA47E3F66E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89" t="58422" r="38495" b="26452"/>
          <a:stretch/>
        </p:blipFill>
        <p:spPr>
          <a:xfrm>
            <a:off x="149791" y="2422627"/>
            <a:ext cx="2789518" cy="12957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FCB99DC-0491-49EA-89A2-287F5C921C8F}"/>
              </a:ext>
            </a:extLst>
          </p:cNvPr>
          <p:cNvSpPr txBox="1"/>
          <p:nvPr/>
        </p:nvSpPr>
        <p:spPr>
          <a:xfrm>
            <a:off x="7060441" y="1372350"/>
            <a:ext cx="34346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Treated RCA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3D7B0DE0-B447-4B9C-A59F-2C1B1A787FBB}"/>
              </a:ext>
            </a:extLst>
          </p:cNvPr>
          <p:cNvSpPr/>
          <p:nvPr/>
        </p:nvSpPr>
        <p:spPr>
          <a:xfrm rot="5400000">
            <a:off x="8209388" y="-429794"/>
            <a:ext cx="183301" cy="4791078"/>
          </a:xfrm>
          <a:prstGeom prst="leftBrace">
            <a:avLst/>
          </a:prstGeom>
          <a:noFill/>
          <a:ln>
            <a:solidFill>
              <a:srgbClr val="8E00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E2142F3-CC55-4EFA-A369-8DE037A1E5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14" t="22653" r="16934" b="58134"/>
          <a:stretch/>
        </p:blipFill>
        <p:spPr>
          <a:xfrm>
            <a:off x="157033" y="4678823"/>
            <a:ext cx="4719763" cy="14325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AB0F49-251B-D20E-8282-A7DB48ADBB40}"/>
              </a:ext>
            </a:extLst>
          </p:cNvPr>
          <p:cNvSpPr/>
          <p:nvPr/>
        </p:nvSpPr>
        <p:spPr>
          <a:xfrm>
            <a:off x="5977467" y="2489200"/>
            <a:ext cx="336986" cy="3408729"/>
          </a:xfrm>
          <a:prstGeom prst="rect">
            <a:avLst/>
          </a:prstGeom>
          <a:solidFill>
            <a:srgbClr val="9300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FEBC42-F030-D736-CC34-C34EEA9F2D7A}"/>
              </a:ext>
            </a:extLst>
          </p:cNvPr>
          <p:cNvSpPr/>
          <p:nvPr/>
        </p:nvSpPr>
        <p:spPr>
          <a:xfrm>
            <a:off x="7043507" y="2031994"/>
            <a:ext cx="354682" cy="3891364"/>
          </a:xfrm>
          <a:prstGeom prst="rect">
            <a:avLst/>
          </a:prstGeom>
          <a:solidFill>
            <a:srgbClr val="9300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B193D9-FA9B-E64D-F875-C36A70C33A75}"/>
              </a:ext>
            </a:extLst>
          </p:cNvPr>
          <p:cNvSpPr/>
          <p:nvPr/>
        </p:nvSpPr>
        <p:spPr>
          <a:xfrm>
            <a:off x="8109382" y="2658527"/>
            <a:ext cx="354681" cy="3264831"/>
          </a:xfrm>
          <a:prstGeom prst="rect">
            <a:avLst/>
          </a:prstGeom>
          <a:solidFill>
            <a:srgbClr val="00AD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56BFB-5A61-6AFA-B0D1-71FC8F2B8BCD}"/>
              </a:ext>
            </a:extLst>
          </p:cNvPr>
          <p:cNvSpPr/>
          <p:nvPr/>
        </p:nvSpPr>
        <p:spPr>
          <a:xfrm>
            <a:off x="9174303" y="2285847"/>
            <a:ext cx="354681" cy="3612082"/>
          </a:xfrm>
          <a:prstGeom prst="rect">
            <a:avLst/>
          </a:prstGeom>
          <a:solidFill>
            <a:srgbClr val="00AD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A22DD7-4514-BDD9-1EA6-4280667A08D4}"/>
              </a:ext>
            </a:extLst>
          </p:cNvPr>
          <p:cNvSpPr/>
          <p:nvPr/>
        </p:nvSpPr>
        <p:spPr>
          <a:xfrm>
            <a:off x="10240916" y="2760133"/>
            <a:ext cx="354681" cy="3137796"/>
          </a:xfrm>
          <a:prstGeom prst="rect">
            <a:avLst/>
          </a:prstGeom>
          <a:solidFill>
            <a:srgbClr val="A7CF3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0E23A1-6384-7473-11D5-A4403CCAF42E}"/>
              </a:ext>
            </a:extLst>
          </p:cNvPr>
          <p:cNvSpPr/>
          <p:nvPr/>
        </p:nvSpPr>
        <p:spPr>
          <a:xfrm>
            <a:off x="11312031" y="4978400"/>
            <a:ext cx="354681" cy="919528"/>
          </a:xfrm>
          <a:prstGeom prst="rect">
            <a:avLst/>
          </a:prstGeom>
          <a:solidFill>
            <a:srgbClr val="1B11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2EB4A9-0594-D20B-470E-8466CE2962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2211"/>
          <a:stretch/>
        </p:blipFill>
        <p:spPr>
          <a:xfrm>
            <a:off x="4895105" y="1307135"/>
            <a:ext cx="570844" cy="53171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E3594F-BF24-45CF-4DD7-A929D6D633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590" r="94514" b="54121"/>
          <a:stretch/>
        </p:blipFill>
        <p:spPr>
          <a:xfrm>
            <a:off x="4793339" y="3732763"/>
            <a:ext cx="535495" cy="2329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5D1794-9E94-53C5-B89E-93DE022D7B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7118" r="33095" b="45780"/>
          <a:stretch/>
        </p:blipFill>
        <p:spPr>
          <a:xfrm>
            <a:off x="4836260" y="3172932"/>
            <a:ext cx="492574" cy="117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28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B902EC-639F-9501-9B49-9A7AC9FFC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4" y="1559075"/>
            <a:ext cx="7106735" cy="51562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EFE04D-01C7-42C1-8783-9C57D01E0B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89" t="87162" r="47727" b="8132"/>
          <a:stretch/>
        </p:blipFill>
        <p:spPr>
          <a:xfrm>
            <a:off x="0" y="6390508"/>
            <a:ext cx="2837543" cy="4674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19EFA4-5D16-1A68-E40A-29231F633342}"/>
              </a:ext>
            </a:extLst>
          </p:cNvPr>
          <p:cNvSpPr txBox="1"/>
          <p:nvPr/>
        </p:nvSpPr>
        <p:spPr>
          <a:xfrm>
            <a:off x="380110" y="-62257"/>
            <a:ext cx="11201400" cy="1647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Critical parameter for long-term pavement structural integrity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EFA8C1-BC05-87B1-C960-C047FE68C91A}"/>
              </a:ext>
            </a:extLst>
          </p:cNvPr>
          <p:cNvSpPr/>
          <p:nvPr/>
        </p:nvSpPr>
        <p:spPr>
          <a:xfrm>
            <a:off x="1159934" y="2614659"/>
            <a:ext cx="336986" cy="3408729"/>
          </a:xfrm>
          <a:prstGeom prst="rect">
            <a:avLst/>
          </a:prstGeom>
          <a:solidFill>
            <a:srgbClr val="9300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7EF76A-CB51-1AD6-184E-97256452B48B}"/>
              </a:ext>
            </a:extLst>
          </p:cNvPr>
          <p:cNvSpPr/>
          <p:nvPr/>
        </p:nvSpPr>
        <p:spPr>
          <a:xfrm>
            <a:off x="2225785" y="2147935"/>
            <a:ext cx="371805" cy="3867430"/>
          </a:xfrm>
          <a:prstGeom prst="rect">
            <a:avLst/>
          </a:prstGeom>
          <a:solidFill>
            <a:srgbClr val="9300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2B6286-393E-8AA6-B2E6-94B4FD3379CE}"/>
              </a:ext>
            </a:extLst>
          </p:cNvPr>
          <p:cNvSpPr/>
          <p:nvPr/>
        </p:nvSpPr>
        <p:spPr>
          <a:xfrm>
            <a:off x="3265877" y="2861733"/>
            <a:ext cx="336986" cy="3162097"/>
          </a:xfrm>
          <a:prstGeom prst="rect">
            <a:avLst/>
          </a:prstGeom>
          <a:solidFill>
            <a:srgbClr val="00AD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A1E835-AA84-6DC6-9284-77FC02338BF5}"/>
              </a:ext>
            </a:extLst>
          </p:cNvPr>
          <p:cNvSpPr/>
          <p:nvPr/>
        </p:nvSpPr>
        <p:spPr>
          <a:xfrm>
            <a:off x="4305968" y="2785533"/>
            <a:ext cx="336986" cy="3229831"/>
          </a:xfrm>
          <a:prstGeom prst="rect">
            <a:avLst/>
          </a:prstGeom>
          <a:solidFill>
            <a:srgbClr val="00AD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2D8B8D-4265-8CED-7B6E-84FFDEBB0078}"/>
              </a:ext>
            </a:extLst>
          </p:cNvPr>
          <p:cNvSpPr/>
          <p:nvPr/>
        </p:nvSpPr>
        <p:spPr>
          <a:xfrm>
            <a:off x="5365035" y="3530600"/>
            <a:ext cx="354681" cy="2484764"/>
          </a:xfrm>
          <a:prstGeom prst="rect">
            <a:avLst/>
          </a:prstGeom>
          <a:solidFill>
            <a:srgbClr val="A7CF3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B348A0-D778-962D-A6BD-01530976E5CF}"/>
              </a:ext>
            </a:extLst>
          </p:cNvPr>
          <p:cNvSpPr/>
          <p:nvPr/>
        </p:nvSpPr>
        <p:spPr>
          <a:xfrm>
            <a:off x="6393667" y="2540000"/>
            <a:ext cx="354681" cy="3483388"/>
          </a:xfrm>
          <a:prstGeom prst="rect">
            <a:avLst/>
          </a:prstGeom>
          <a:solidFill>
            <a:srgbClr val="1B11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5A56FA-A8F8-6C2A-F14D-6D1ABCA86420}"/>
              </a:ext>
            </a:extLst>
          </p:cNvPr>
          <p:cNvSpPr txBox="1"/>
          <p:nvPr/>
        </p:nvSpPr>
        <p:spPr>
          <a:xfrm>
            <a:off x="7440181" y="2123047"/>
            <a:ext cx="4401915" cy="41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0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>
                <a:solidFill>
                  <a:srgbClr val="702038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NA : 27% (BNQ 2560-114/2002)</a:t>
            </a:r>
            <a:endParaRPr lang="en-CA" sz="2000" b="1" dirty="0">
              <a:solidFill>
                <a:srgbClr val="702038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EE61506-FA0B-8185-7FDE-6DCA76DD3277}"/>
              </a:ext>
            </a:extLst>
          </p:cNvPr>
          <p:cNvCxnSpPr>
            <a:cxnSpLocks/>
          </p:cNvCxnSpPr>
          <p:nvPr/>
        </p:nvCxnSpPr>
        <p:spPr>
          <a:xfrm>
            <a:off x="7223985" y="2614659"/>
            <a:ext cx="4739415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04B82A4-5335-B0A7-069B-466F252C95CA}"/>
              </a:ext>
            </a:extLst>
          </p:cNvPr>
          <p:cNvSpPr txBox="1"/>
          <p:nvPr/>
        </p:nvSpPr>
        <p:spPr>
          <a:xfrm>
            <a:off x="7440181" y="2736721"/>
            <a:ext cx="4401915" cy="41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0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>
                <a:solidFill>
                  <a:srgbClr val="702038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RCA : &lt; 35% (BNQ 2002)</a:t>
            </a:r>
            <a:endParaRPr lang="en-CA" sz="2000" b="1" dirty="0">
              <a:solidFill>
                <a:srgbClr val="70203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Picture 2" descr="Micro-Deval Test Method | Aggregate Abrasion Testing PT. 1 - Gilson Co.">
            <a:extLst>
              <a:ext uri="{FF2B5EF4-FFF2-40B4-BE49-F238E27FC236}">
                <a16:creationId xmlns:a16="http://schemas.microsoft.com/office/drawing/2014/main" id="{50704A05-1C79-7C03-6753-096759053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t="7530" r="6532" b="7302"/>
          <a:stretch/>
        </p:blipFill>
        <p:spPr bwMode="auto">
          <a:xfrm>
            <a:off x="7499048" y="3476537"/>
            <a:ext cx="4343048" cy="300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620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48841A8-EF79-4C96-AB52-5E73C1062302}"/>
              </a:ext>
            </a:extLst>
          </p:cNvPr>
          <p:cNvSpPr txBox="1">
            <a:spLocks/>
          </p:cNvSpPr>
          <p:nvPr/>
        </p:nvSpPr>
        <p:spPr>
          <a:xfrm>
            <a:off x="680484" y="147721"/>
            <a:ext cx="7973659" cy="8295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ar-EG" sz="3200" b="1" kern="1200" cap="small" baseline="0" dirty="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3600" dirty="0">
                <a:solidFill>
                  <a:srgbClr val="702038"/>
                </a:solidFill>
                <a:latin typeface="Century Gothic" panose="020B0502020202020204" pitchFamily="34" charset="0"/>
                <a:ea typeface="+mn-ea"/>
                <a:cs typeface="+mn-cs"/>
              </a:rPr>
              <a:t>Sustainable Development Goals</a:t>
            </a:r>
          </a:p>
        </p:txBody>
      </p:sp>
      <p:pic>
        <p:nvPicPr>
          <p:cNvPr id="7" name="Picture 6" descr="A group of rocks flying in the air&#10;&#10;AI-generated content may be incorrect.">
            <a:extLst>
              <a:ext uri="{FF2B5EF4-FFF2-40B4-BE49-F238E27FC236}">
                <a16:creationId xmlns:a16="http://schemas.microsoft.com/office/drawing/2014/main" id="{4503E6E7-E55B-70E2-8A13-2D4DC052F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3" t="1757" r="28160"/>
          <a:stretch/>
        </p:blipFill>
        <p:spPr>
          <a:xfrm flipH="1">
            <a:off x="0" y="804231"/>
            <a:ext cx="2469554" cy="586414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79262C1-D76F-409B-A804-573CB131CF29}"/>
              </a:ext>
            </a:extLst>
          </p:cNvPr>
          <p:cNvSpPr/>
          <p:nvPr/>
        </p:nvSpPr>
        <p:spPr>
          <a:xfrm>
            <a:off x="2476499" y="1129646"/>
            <a:ext cx="3536355" cy="1456437"/>
          </a:xfrm>
          <a:prstGeom prst="roundRect">
            <a:avLst/>
          </a:prstGeom>
          <a:solidFill>
            <a:srgbClr val="8F1838">
              <a:alpha val="26000"/>
            </a:srgbClr>
          </a:solidFill>
          <a:ln w="19050">
            <a:solidFill>
              <a:srgbClr val="8F18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- </a:t>
            </a:r>
            <a:r>
              <a:rPr lang="en-U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Creation of specialized employment opportunities</a:t>
            </a:r>
          </a:p>
          <a:p>
            <a:pPr algn="just"/>
            <a:endParaRPr lang="en-US" sz="1000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algn="just"/>
            <a:r>
              <a:rPr lang="en-U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- 40% increase in specialized training programs</a:t>
            </a:r>
            <a:endParaRPr lang="en-CA" sz="20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BA3F4B9-1815-4E12-894C-71F9C7C15392}"/>
              </a:ext>
            </a:extLst>
          </p:cNvPr>
          <p:cNvSpPr/>
          <p:nvPr/>
        </p:nvSpPr>
        <p:spPr>
          <a:xfrm>
            <a:off x="2469554" y="2780290"/>
            <a:ext cx="3536355" cy="1470347"/>
          </a:xfrm>
          <a:prstGeom prst="roundRect">
            <a:avLst/>
          </a:prstGeom>
          <a:solidFill>
            <a:srgbClr val="FC9C23">
              <a:alpha val="38000"/>
            </a:srgbClr>
          </a:solidFill>
          <a:ln w="19050">
            <a:solidFill>
              <a:srgbClr val="FD9D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60% diversion rate from landfills</a:t>
            </a:r>
          </a:p>
          <a:p>
            <a:pPr marL="342900" indent="-342900" algn="just">
              <a:buFontTx/>
              <a:buChar char="-"/>
            </a:pPr>
            <a:endParaRPr lang="en-US" sz="1000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algn="just"/>
            <a:r>
              <a:rPr lang="en-U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- Enhanced urban infrastructure resilience</a:t>
            </a:r>
          </a:p>
        </p:txBody>
      </p:sp>
      <p:pic>
        <p:nvPicPr>
          <p:cNvPr id="33" name="Picture 32" descr="A white and orange sign with buildings and text&#10;&#10;Description automatically generated">
            <a:extLst>
              <a:ext uri="{FF2B5EF4-FFF2-40B4-BE49-F238E27FC236}">
                <a16:creationId xmlns:a16="http://schemas.microsoft.com/office/drawing/2014/main" id="{CBC97871-34FC-45B1-96BA-1DCD2FC29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74" y="3093378"/>
            <a:ext cx="655953" cy="64445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CFDB476-2C58-40FC-AF96-457B51BC8090}"/>
              </a:ext>
            </a:extLst>
          </p:cNvPr>
          <p:cNvSpPr/>
          <p:nvPr/>
        </p:nvSpPr>
        <p:spPr>
          <a:xfrm>
            <a:off x="2476499" y="4418118"/>
            <a:ext cx="3536355" cy="1451877"/>
          </a:xfrm>
          <a:prstGeom prst="roundRect">
            <a:avLst/>
          </a:prstGeom>
          <a:solidFill>
            <a:srgbClr val="CE8C2B">
              <a:alpha val="50000"/>
            </a:srgbClr>
          </a:solidFill>
          <a:ln w="19050">
            <a:solidFill>
              <a:srgbClr val="CE8D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40-60% reduction in virgin material demand</a:t>
            </a:r>
          </a:p>
          <a:p>
            <a:pPr algn="just"/>
            <a:endParaRPr lang="en-US" sz="900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algn="just"/>
            <a:r>
              <a:rPr lang="en-U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- Promotion of circular economy principles</a:t>
            </a:r>
          </a:p>
        </p:txBody>
      </p:sp>
      <p:pic>
        <p:nvPicPr>
          <p:cNvPr id="36" name="Picture 35" descr="A white symbol with a arrow and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AA54753F-8524-46F0-96BB-23BCB1BC6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73" y="4816079"/>
            <a:ext cx="655954" cy="655954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92A930A-4AD7-47A7-AF8A-CA37DE8BA5B2}"/>
              </a:ext>
            </a:extLst>
          </p:cNvPr>
          <p:cNvSpPr/>
          <p:nvPr/>
        </p:nvSpPr>
        <p:spPr>
          <a:xfrm>
            <a:off x="7657206" y="2061601"/>
            <a:ext cx="3536355" cy="1456437"/>
          </a:xfrm>
          <a:prstGeom prst="roundRect">
            <a:avLst/>
          </a:prstGeom>
          <a:solidFill>
            <a:srgbClr val="48773E"/>
          </a:solidFill>
          <a:ln w="19050">
            <a:solidFill>
              <a:srgbClr val="4675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- 25-35% reduction in carbon emissions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- Decreased energy consumption in production</a:t>
            </a:r>
          </a:p>
        </p:txBody>
      </p:sp>
      <p:pic>
        <p:nvPicPr>
          <p:cNvPr id="38" name="Picture 37" descr="A green and white sign with a globe and text&#10;&#10;Description automatically generated">
            <a:extLst>
              <a:ext uri="{FF2B5EF4-FFF2-40B4-BE49-F238E27FC236}">
                <a16:creationId xmlns:a16="http://schemas.microsoft.com/office/drawing/2014/main" id="{162339EA-404A-47F7-A1B7-615E051006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464" y="2461842"/>
            <a:ext cx="655954" cy="655954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B50F116-F885-4156-8A22-0C98C431C6F3}"/>
              </a:ext>
            </a:extLst>
          </p:cNvPr>
          <p:cNvSpPr/>
          <p:nvPr/>
        </p:nvSpPr>
        <p:spPr>
          <a:xfrm>
            <a:off x="7793135" y="3936086"/>
            <a:ext cx="3517306" cy="1451878"/>
          </a:xfrm>
          <a:prstGeom prst="roundRect">
            <a:avLst/>
          </a:prstGeom>
          <a:solidFill>
            <a:srgbClr val="4EC215">
              <a:alpha val="32000"/>
            </a:srgbClr>
          </a:solidFill>
          <a:ln w="19050">
            <a:solidFill>
              <a:srgbClr val="4EC2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- 30-40% reduction in quarrying activities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- Enhanced ecosystem preservation</a:t>
            </a:r>
          </a:p>
        </p:txBody>
      </p:sp>
      <p:pic>
        <p:nvPicPr>
          <p:cNvPr id="40" name="Picture 39" descr="A green square sign with white text and a tree and birds&#10;&#10;Description automatically generated">
            <a:extLst>
              <a:ext uri="{FF2B5EF4-FFF2-40B4-BE49-F238E27FC236}">
                <a16:creationId xmlns:a16="http://schemas.microsoft.com/office/drawing/2014/main" id="{0CFAB2AA-1F11-436D-B743-F1D63AC563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464" y="4334048"/>
            <a:ext cx="655954" cy="655954"/>
          </a:xfrm>
          <a:prstGeom prst="rect">
            <a:avLst/>
          </a:prstGeom>
        </p:spPr>
      </p:pic>
      <p:pic>
        <p:nvPicPr>
          <p:cNvPr id="41" name="Picture 40" descr="A red background with white text and a graph&#10;&#10;Description automatically generated">
            <a:extLst>
              <a:ext uri="{FF2B5EF4-FFF2-40B4-BE49-F238E27FC236}">
                <a16:creationId xmlns:a16="http://schemas.microsoft.com/office/drawing/2014/main" id="{07841B19-22D3-425E-B38E-B03954F2FD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74" y="1455558"/>
            <a:ext cx="655954" cy="65595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83123A8-1FC0-42D3-B9F6-1D462DBD6BF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889" t="87162" r="47727" b="8132"/>
          <a:stretch/>
        </p:blipFill>
        <p:spPr>
          <a:xfrm>
            <a:off x="0" y="6390508"/>
            <a:ext cx="2837543" cy="46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69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red background with white text&#10;&#10;AI-generated content may be incorrect.">
            <a:extLst>
              <a:ext uri="{FF2B5EF4-FFF2-40B4-BE49-F238E27FC236}">
                <a16:creationId xmlns:a16="http://schemas.microsoft.com/office/drawing/2014/main" id="{2C9281C8-8714-44E8-9127-9B155B2B13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24AE7-B165-412A-91EF-12B973261363}"/>
              </a:ext>
            </a:extLst>
          </p:cNvPr>
          <p:cNvSpPr txBox="1"/>
          <p:nvPr/>
        </p:nvSpPr>
        <p:spPr>
          <a:xfrm>
            <a:off x="4105276" y="171450"/>
            <a:ext cx="4210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cap="small" dirty="0">
                <a:solidFill>
                  <a:srgbClr val="FFFFFF"/>
                </a:solidFill>
                <a:latin typeface="Century Gothic" panose="020B0502020202020204" pitchFamily="34" charset="0"/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906948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hatGPT: We let an AI chatbot help write an article - here's how it ...">
            <a:extLst>
              <a:ext uri="{FF2B5EF4-FFF2-40B4-BE49-F238E27FC236}">
                <a16:creationId xmlns:a16="http://schemas.microsoft.com/office/drawing/2014/main" id="{2A87F9FD-4645-BE85-B702-B83327799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4" t="6386" r="43750" b="83368"/>
          <a:stretch/>
        </p:blipFill>
        <p:spPr bwMode="auto">
          <a:xfrm>
            <a:off x="10277419" y="704418"/>
            <a:ext cx="1602453" cy="57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855616-podcast-13b000f7-e535-4404-8aad-6c7a4c967e50_screen_capture_video_1685542954_display0_78855616">
            <a:hlinkClick r:id="" action="ppaction://media"/>
            <a:extLst>
              <a:ext uri="{FF2B5EF4-FFF2-40B4-BE49-F238E27FC236}">
                <a16:creationId xmlns:a16="http://schemas.microsoft.com/office/drawing/2014/main" id="{92F32386-EE14-6290-97EA-C7EA228C118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188" y="1288827"/>
            <a:ext cx="6628595" cy="4961903"/>
          </a:xfrm>
          <a:prstGeom prst="rect">
            <a:avLst/>
          </a:prstGeom>
        </p:spPr>
      </p:pic>
      <p:sp>
        <p:nvSpPr>
          <p:cNvPr id="8" name="Rectangle 7" descr="Presentation &#10;">
            <a:extLst>
              <a:ext uri="{FF2B5EF4-FFF2-40B4-BE49-F238E27FC236}">
                <a16:creationId xmlns:a16="http://schemas.microsoft.com/office/drawing/2014/main" id="{173F165D-2548-1CFD-63DA-5B8FA366426F}"/>
              </a:ext>
            </a:extLst>
          </p:cNvPr>
          <p:cNvSpPr/>
          <p:nvPr/>
        </p:nvSpPr>
        <p:spPr>
          <a:xfrm flipH="1">
            <a:off x="0" y="7339"/>
            <a:ext cx="9035143" cy="1016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Recycled Concrete Aggregate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9768B5-D7F7-2FD5-C829-1975026E4F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889" t="87162" r="47727" b="8132"/>
          <a:stretch/>
        </p:blipFill>
        <p:spPr>
          <a:xfrm>
            <a:off x="0" y="6390508"/>
            <a:ext cx="2837543" cy="467492"/>
          </a:xfrm>
          <a:prstGeom prst="rect">
            <a:avLst/>
          </a:prstGeom>
        </p:spPr>
      </p:pic>
      <p:pic>
        <p:nvPicPr>
          <p:cNvPr id="2" name="Picture 2" descr="reCO₂ver Concrete Recycling">
            <a:extLst>
              <a:ext uri="{FF2B5EF4-FFF2-40B4-BE49-F238E27FC236}">
                <a16:creationId xmlns:a16="http://schemas.microsoft.com/office/drawing/2014/main" id="{F274EC4B-3217-6F55-4393-79A5325B9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636" y="1432971"/>
            <a:ext cx="3206305" cy="32063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00738D-69C0-775C-6C7F-BB7F8304B8D5}"/>
              </a:ext>
            </a:extLst>
          </p:cNvPr>
          <p:cNvSpPr txBox="1"/>
          <p:nvPr/>
        </p:nvSpPr>
        <p:spPr>
          <a:xfrm>
            <a:off x="10092008" y="1805678"/>
            <a:ext cx="22356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+mj-lt"/>
              </a:rPr>
              <a:t>Demolition of Concrete Structure</a:t>
            </a:r>
            <a:endParaRPr lang="en-CA" sz="3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1A95A6B-3BE5-85B8-EE30-C649A062F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056" y="3915144"/>
            <a:ext cx="2837544" cy="29214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7D9760-D0B3-BE9D-321D-A74FA56DC5F7}"/>
              </a:ext>
            </a:extLst>
          </p:cNvPr>
          <p:cNvSpPr txBox="1"/>
          <p:nvPr/>
        </p:nvSpPr>
        <p:spPr>
          <a:xfrm>
            <a:off x="6799867" y="5132778"/>
            <a:ext cx="26219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+mj-lt"/>
              </a:rPr>
              <a:t>Returned Concrete</a:t>
            </a:r>
            <a:endParaRPr lang="en-CA" sz="3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9" name="Picture 4" descr="ChatGPT Logo and symbol, meaning, history, PNG, brand">
            <a:extLst>
              <a:ext uri="{FF2B5EF4-FFF2-40B4-BE49-F238E27FC236}">
                <a16:creationId xmlns:a16="http://schemas.microsoft.com/office/drawing/2014/main" id="{BB9C0228-1B42-6BF9-C1E8-C343DE6F4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046" y="7339"/>
            <a:ext cx="1598592" cy="89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20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DB0F8-6734-661E-EA64-93B3CD67E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hatGPT: We let an AI chatbot help write an article - here's how it ...">
            <a:extLst>
              <a:ext uri="{FF2B5EF4-FFF2-40B4-BE49-F238E27FC236}">
                <a16:creationId xmlns:a16="http://schemas.microsoft.com/office/drawing/2014/main" id="{69B617FF-0903-4693-B069-46DE78641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4" t="6386" r="43750" b="83368"/>
          <a:stretch/>
        </p:blipFill>
        <p:spPr bwMode="auto">
          <a:xfrm>
            <a:off x="10277419" y="704418"/>
            <a:ext cx="1602453" cy="57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atGPT Logo and symbol, meaning, history, PNG, brand">
            <a:extLst>
              <a:ext uri="{FF2B5EF4-FFF2-40B4-BE49-F238E27FC236}">
                <a16:creationId xmlns:a16="http://schemas.microsoft.com/office/drawing/2014/main" id="{153E2B59-A3F1-4C91-B568-D64768539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046" y="7339"/>
            <a:ext cx="1598592" cy="89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 descr="Presentation &#10;">
            <a:extLst>
              <a:ext uri="{FF2B5EF4-FFF2-40B4-BE49-F238E27FC236}">
                <a16:creationId xmlns:a16="http://schemas.microsoft.com/office/drawing/2014/main" id="{1F56EA72-5AB9-6710-D31E-249ECD3C5D1F}"/>
              </a:ext>
            </a:extLst>
          </p:cNvPr>
          <p:cNvSpPr/>
          <p:nvPr/>
        </p:nvSpPr>
        <p:spPr>
          <a:xfrm flipH="1">
            <a:off x="-70945" y="31651"/>
            <a:ext cx="9035143" cy="1016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Recycled Concrete Aggregate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407224-3609-D580-D3F2-D868767EBF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89" t="87162" r="47727" b="8132"/>
          <a:stretch/>
        </p:blipFill>
        <p:spPr>
          <a:xfrm>
            <a:off x="0" y="6390508"/>
            <a:ext cx="2837543" cy="467492"/>
          </a:xfrm>
          <a:prstGeom prst="rect">
            <a:avLst/>
          </a:prstGeom>
        </p:spPr>
      </p:pic>
      <p:pic>
        <p:nvPicPr>
          <p:cNvPr id="2" name="Picture 2" descr="reCO₂ver Concrete Recycling">
            <a:extLst>
              <a:ext uri="{FF2B5EF4-FFF2-40B4-BE49-F238E27FC236}">
                <a16:creationId xmlns:a16="http://schemas.microsoft.com/office/drawing/2014/main" id="{7CE847D9-524D-CEE2-76DA-2C8DF9446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99" y="1358326"/>
            <a:ext cx="3505200" cy="3505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25832B-04E9-52D0-D77B-4C9D9F33F7AD}"/>
              </a:ext>
            </a:extLst>
          </p:cNvPr>
          <p:cNvSpPr txBox="1"/>
          <p:nvPr/>
        </p:nvSpPr>
        <p:spPr>
          <a:xfrm>
            <a:off x="10092008" y="1805678"/>
            <a:ext cx="22356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+mj-lt"/>
              </a:rPr>
              <a:t>Demolition of Concrete Structure</a:t>
            </a:r>
            <a:endParaRPr lang="en-CA" sz="3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F3D5753-148F-AF2A-3F80-630EFF5BA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055" y="3429000"/>
            <a:ext cx="3309733" cy="34075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D6ED82-4E58-4203-0BB9-1AA359902188}"/>
              </a:ext>
            </a:extLst>
          </p:cNvPr>
          <p:cNvSpPr txBox="1"/>
          <p:nvPr/>
        </p:nvSpPr>
        <p:spPr>
          <a:xfrm>
            <a:off x="6799867" y="5132778"/>
            <a:ext cx="26219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+mj-lt"/>
              </a:rPr>
              <a:t>Returned Concrete</a:t>
            </a:r>
            <a:endParaRPr lang="en-CA" sz="3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B14F37-EE5C-42CB-DC6F-8A0CC523D91F}"/>
              </a:ext>
            </a:extLst>
          </p:cNvPr>
          <p:cNvSpPr/>
          <p:nvPr/>
        </p:nvSpPr>
        <p:spPr>
          <a:xfrm>
            <a:off x="-1" y="-9483"/>
            <a:ext cx="12192001" cy="6858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F43B08-69D3-9262-715C-86D545078DD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509" t="18405" r="6247" b="10838"/>
          <a:stretch/>
        </p:blipFill>
        <p:spPr>
          <a:xfrm>
            <a:off x="233957" y="2060971"/>
            <a:ext cx="9908906" cy="321155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E2D2A5-0D99-BCC2-FB96-4BE95AFD4EBF}"/>
              </a:ext>
            </a:extLst>
          </p:cNvPr>
          <p:cNvCxnSpPr/>
          <p:nvPr/>
        </p:nvCxnSpPr>
        <p:spPr>
          <a:xfrm>
            <a:off x="979869" y="3601808"/>
            <a:ext cx="3741903" cy="107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558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55614-podcast-13b000f7-e535-4404-8aad-6c7a4c967e50_screen_capture_video_1685543104_display0_78855614">
            <a:hlinkClick r:id="" action="ppaction://media"/>
            <a:extLst>
              <a:ext uri="{FF2B5EF4-FFF2-40B4-BE49-F238E27FC236}">
                <a16:creationId xmlns:a16="http://schemas.microsoft.com/office/drawing/2014/main" id="{FD587F04-C9A2-3F40-3BB1-EE98A607EE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20" y="1307618"/>
            <a:ext cx="7640870" cy="5089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9768B5-D7F7-2FD5-C829-1975026E4F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889" t="87162" r="47727" b="8132"/>
          <a:stretch/>
        </p:blipFill>
        <p:spPr>
          <a:xfrm>
            <a:off x="0" y="6390508"/>
            <a:ext cx="2837543" cy="467492"/>
          </a:xfrm>
          <a:prstGeom prst="rect">
            <a:avLst/>
          </a:prstGeom>
        </p:spPr>
      </p:pic>
      <p:pic>
        <p:nvPicPr>
          <p:cNvPr id="2050" name="Picture 2" descr="Premium Photo | Realistic photo Human brain in chains on a padlock on a blue background ai ...">
            <a:extLst>
              <a:ext uri="{FF2B5EF4-FFF2-40B4-BE49-F238E27FC236}">
                <a16:creationId xmlns:a16="http://schemas.microsoft.com/office/drawing/2014/main" id="{90D74A96-93DF-E3B1-8C26-40EF11C5B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727" y="1803400"/>
            <a:ext cx="4394022" cy="43940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 descr="Presentation &#10;">
            <a:extLst>
              <a:ext uri="{FF2B5EF4-FFF2-40B4-BE49-F238E27FC236}">
                <a16:creationId xmlns:a16="http://schemas.microsoft.com/office/drawing/2014/main" id="{36C0D332-3016-86DC-0415-571BC7FAA0CE}"/>
              </a:ext>
            </a:extLst>
          </p:cNvPr>
          <p:cNvSpPr/>
          <p:nvPr/>
        </p:nvSpPr>
        <p:spPr>
          <a:xfrm flipH="1">
            <a:off x="-4720" y="-9729"/>
            <a:ext cx="9035143" cy="1016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Recycled Concrete Aggregate</a:t>
            </a:r>
          </a:p>
        </p:txBody>
      </p:sp>
      <p:pic>
        <p:nvPicPr>
          <p:cNvPr id="8" name="Picture 6" descr="ChatGPT: We let an AI chatbot help write an article - here's how it ...">
            <a:extLst>
              <a:ext uri="{FF2B5EF4-FFF2-40B4-BE49-F238E27FC236}">
                <a16:creationId xmlns:a16="http://schemas.microsoft.com/office/drawing/2014/main" id="{5623FF3A-2D69-4EDB-8190-4C2E2FDBC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4" t="6386" r="43750" b="83368"/>
          <a:stretch/>
        </p:blipFill>
        <p:spPr bwMode="auto">
          <a:xfrm>
            <a:off x="10277419" y="704418"/>
            <a:ext cx="1602453" cy="57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hatGPT Logo and symbol, meaning, history, PNG, brand">
            <a:extLst>
              <a:ext uri="{FF2B5EF4-FFF2-40B4-BE49-F238E27FC236}">
                <a16:creationId xmlns:a16="http://schemas.microsoft.com/office/drawing/2014/main" id="{8FF39FA1-BBB2-4475-BDF9-9B0BA7916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046" y="7339"/>
            <a:ext cx="1598592" cy="89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95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836C5-6F9B-E437-05E5-B6AB04BEA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hatGPT: We let an AI chatbot help write an article - here's how it ...">
            <a:extLst>
              <a:ext uri="{FF2B5EF4-FFF2-40B4-BE49-F238E27FC236}">
                <a16:creationId xmlns:a16="http://schemas.microsoft.com/office/drawing/2014/main" id="{5453A1EB-1E46-4D9C-8E8F-D6E093248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4" t="6386" r="43750" b="83368"/>
          <a:stretch/>
        </p:blipFill>
        <p:spPr bwMode="auto">
          <a:xfrm>
            <a:off x="10277419" y="704418"/>
            <a:ext cx="1602453" cy="57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atGPT Logo and symbol, meaning, history, PNG, brand">
            <a:extLst>
              <a:ext uri="{FF2B5EF4-FFF2-40B4-BE49-F238E27FC236}">
                <a16:creationId xmlns:a16="http://schemas.microsoft.com/office/drawing/2014/main" id="{5104833E-2E62-4185-936F-3D5B4E3E3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046" y="7339"/>
            <a:ext cx="1598592" cy="89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 descr="Presentation &#10;">
            <a:extLst>
              <a:ext uri="{FF2B5EF4-FFF2-40B4-BE49-F238E27FC236}">
                <a16:creationId xmlns:a16="http://schemas.microsoft.com/office/drawing/2014/main" id="{86C6E726-2008-78B0-EECF-64ADAA42F7D6}"/>
              </a:ext>
            </a:extLst>
          </p:cNvPr>
          <p:cNvSpPr/>
          <p:nvPr/>
        </p:nvSpPr>
        <p:spPr>
          <a:xfrm flipH="1">
            <a:off x="0" y="-26921"/>
            <a:ext cx="9035143" cy="1016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Recycled Concrete Aggregate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BE27D2-314F-636F-80B4-B663752F8F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89" t="87162" r="47727" b="8132"/>
          <a:stretch/>
        </p:blipFill>
        <p:spPr>
          <a:xfrm>
            <a:off x="0" y="6390508"/>
            <a:ext cx="2837543" cy="467492"/>
          </a:xfrm>
          <a:prstGeom prst="rect">
            <a:avLst/>
          </a:prstGeom>
        </p:spPr>
      </p:pic>
      <p:pic>
        <p:nvPicPr>
          <p:cNvPr id="2050" name="Picture 2" descr="Premium Photo | Realistic photo Human brain in chains on a padlock on a blue background ai ...">
            <a:extLst>
              <a:ext uri="{FF2B5EF4-FFF2-40B4-BE49-F238E27FC236}">
                <a16:creationId xmlns:a16="http://schemas.microsoft.com/office/drawing/2014/main" id="{F3B0A156-157F-4827-64BF-7E9E2E73A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727" y="1803400"/>
            <a:ext cx="4394022" cy="43940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238140-D861-3E0C-AF3B-CEE0DAADDEB8}"/>
              </a:ext>
            </a:extLst>
          </p:cNvPr>
          <p:cNvSpPr/>
          <p:nvPr/>
        </p:nvSpPr>
        <p:spPr>
          <a:xfrm>
            <a:off x="0" y="7339"/>
            <a:ext cx="12088070" cy="68580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835064-E63B-7EB5-7B64-08ADD9807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73" y="1803400"/>
            <a:ext cx="10020606" cy="326521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D8B988-C876-7FB3-FECD-6FE8490B49C9}"/>
              </a:ext>
            </a:extLst>
          </p:cNvPr>
          <p:cNvCxnSpPr/>
          <p:nvPr/>
        </p:nvCxnSpPr>
        <p:spPr>
          <a:xfrm>
            <a:off x="1852448" y="3104668"/>
            <a:ext cx="47611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139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00C21-4F8A-49DB-FE65-7E68C0DA6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Presentation &#10;">
            <a:extLst>
              <a:ext uri="{FF2B5EF4-FFF2-40B4-BE49-F238E27FC236}">
                <a16:creationId xmlns:a16="http://schemas.microsoft.com/office/drawing/2014/main" id="{B7A04840-EB82-18E7-0CE9-E21821129C78}"/>
              </a:ext>
            </a:extLst>
          </p:cNvPr>
          <p:cNvSpPr/>
          <p:nvPr/>
        </p:nvSpPr>
        <p:spPr>
          <a:xfrm flipH="1">
            <a:off x="0" y="-7270"/>
            <a:ext cx="9035143" cy="1016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Bibliometric analysis of RCA Research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4D351B-AF01-4E4E-E86F-8803C513E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89" t="87162" r="47727" b="8132"/>
          <a:stretch/>
        </p:blipFill>
        <p:spPr>
          <a:xfrm>
            <a:off x="0" y="6390508"/>
            <a:ext cx="2837543" cy="467492"/>
          </a:xfrm>
          <a:prstGeom prst="rect">
            <a:avLst/>
          </a:prstGeom>
        </p:spPr>
      </p:pic>
      <p:pic>
        <p:nvPicPr>
          <p:cNvPr id="5" name="Picture 4" descr="A network of colorful dots and lines&#10;&#10;Description automatically generated">
            <a:extLst>
              <a:ext uri="{FF2B5EF4-FFF2-40B4-BE49-F238E27FC236}">
                <a16:creationId xmlns:a16="http://schemas.microsoft.com/office/drawing/2014/main" id="{6770E4EF-49D5-AD68-7904-309CB79758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7" r="6003"/>
          <a:stretch/>
        </p:blipFill>
        <p:spPr bwMode="auto">
          <a:xfrm>
            <a:off x="2313700" y="1009584"/>
            <a:ext cx="8698513" cy="57283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606BA0-A685-99C9-5901-DC3672700605}"/>
              </a:ext>
            </a:extLst>
          </p:cNvPr>
          <p:cNvSpPr/>
          <p:nvPr/>
        </p:nvSpPr>
        <p:spPr>
          <a:xfrm>
            <a:off x="851338" y="1301268"/>
            <a:ext cx="3169797" cy="119027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000" b="1" dirty="0">
                <a:solidFill>
                  <a:srgbClr val="398BC7"/>
                </a:solidFill>
                <a:latin typeface="Century Gothic" panose="020B0502020202020204" pitchFamily="34" charset="0"/>
              </a:rPr>
              <a:t>Construction practices and resource management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4D42F2-AEAD-563E-4C2B-AFB19214192F}"/>
              </a:ext>
            </a:extLst>
          </p:cNvPr>
          <p:cNvSpPr/>
          <p:nvPr/>
        </p:nvSpPr>
        <p:spPr>
          <a:xfrm>
            <a:off x="668852" y="5351792"/>
            <a:ext cx="2672309" cy="85508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DB3D43"/>
                </a:solidFill>
                <a:latin typeface="Century Gothic" panose="020B0502020202020204" pitchFamily="34" charset="0"/>
              </a:rPr>
              <a:t>Engineering applications and performance metrics</a:t>
            </a:r>
            <a:endParaRPr lang="en-CA" sz="2000" b="1" dirty="0">
              <a:solidFill>
                <a:srgbClr val="DB3D43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7DA852-59DE-3D56-A941-79F09CC8D2C1}"/>
              </a:ext>
            </a:extLst>
          </p:cNvPr>
          <p:cNvSpPr/>
          <p:nvPr/>
        </p:nvSpPr>
        <p:spPr>
          <a:xfrm>
            <a:off x="9242378" y="2064004"/>
            <a:ext cx="2949622" cy="85508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000" b="1" dirty="0">
                <a:solidFill>
                  <a:srgbClr val="31A836"/>
                </a:solidFill>
                <a:latin typeface="Century Gothic" panose="020B0502020202020204" pitchFamily="34" charset="0"/>
              </a:rPr>
              <a:t>Material properties and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3722816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A805B-F226-7A1A-526F-7AF4090E3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Presentation &#10;">
            <a:extLst>
              <a:ext uri="{FF2B5EF4-FFF2-40B4-BE49-F238E27FC236}">
                <a16:creationId xmlns:a16="http://schemas.microsoft.com/office/drawing/2014/main" id="{43A52FBB-37E5-06FF-9D70-9B318517995A}"/>
              </a:ext>
            </a:extLst>
          </p:cNvPr>
          <p:cNvSpPr/>
          <p:nvPr/>
        </p:nvSpPr>
        <p:spPr>
          <a:xfrm flipH="1">
            <a:off x="-76731" y="-130431"/>
            <a:ext cx="3767959" cy="1016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Sampling RCA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3E0414-3D71-7823-3C4D-7780901103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89" t="87162" r="47727" b="8132"/>
          <a:stretch/>
        </p:blipFill>
        <p:spPr>
          <a:xfrm>
            <a:off x="0" y="6390508"/>
            <a:ext cx="2837543" cy="46749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D732647-CAB0-23AC-6E3F-3494B3215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214348"/>
              </p:ext>
            </p:extLst>
          </p:nvPr>
        </p:nvGraphicFramePr>
        <p:xfrm>
          <a:off x="4306360" y="472978"/>
          <a:ext cx="7772400" cy="3724661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032641">
                  <a:extLst>
                    <a:ext uri="{9D8B030D-6E8A-4147-A177-3AD203B41FA5}">
                      <a16:colId xmlns:a16="http://schemas.microsoft.com/office/drawing/2014/main" val="3618196500"/>
                    </a:ext>
                  </a:extLst>
                </a:gridCol>
                <a:gridCol w="1805152">
                  <a:extLst>
                    <a:ext uri="{9D8B030D-6E8A-4147-A177-3AD203B41FA5}">
                      <a16:colId xmlns:a16="http://schemas.microsoft.com/office/drawing/2014/main" val="2883280280"/>
                    </a:ext>
                  </a:extLst>
                </a:gridCol>
                <a:gridCol w="3563006">
                  <a:extLst>
                    <a:ext uri="{9D8B030D-6E8A-4147-A177-3AD203B41FA5}">
                      <a16:colId xmlns:a16="http://schemas.microsoft.com/office/drawing/2014/main" val="2951498325"/>
                    </a:ext>
                  </a:extLst>
                </a:gridCol>
                <a:gridCol w="1371601">
                  <a:extLst>
                    <a:ext uri="{9D8B030D-6E8A-4147-A177-3AD203B41FA5}">
                      <a16:colId xmlns:a16="http://schemas.microsoft.com/office/drawing/2014/main" val="2001196994"/>
                    </a:ext>
                  </a:extLst>
                </a:gridCol>
              </a:tblGrid>
              <a:tr h="4527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CA" sz="20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20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Size range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20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Source description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20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Status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20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2216"/>
                  </a:ext>
                </a:extLst>
              </a:tr>
              <a:tr h="4527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 b="1" kern="1200" dirty="0">
                          <a:solidFill>
                            <a:srgbClr val="702038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RCA 1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 b="1" kern="1200" dirty="0">
                          <a:solidFill>
                            <a:srgbClr val="702038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 – 20 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 b="1" kern="1200" dirty="0">
                          <a:solidFill>
                            <a:srgbClr val="702038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Demolition Concrete and Ready-Mix Returns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kern="1200" dirty="0">
                          <a:solidFill>
                            <a:srgbClr val="702038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TREATED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3880629"/>
                  </a:ext>
                </a:extLst>
              </a:tr>
              <a:tr h="572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 b="1" kern="1200" dirty="0">
                          <a:solidFill>
                            <a:srgbClr val="702038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RCA 2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 b="1" kern="1200" dirty="0">
                          <a:solidFill>
                            <a:srgbClr val="702038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 – 50 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CA" sz="1200" b="1" kern="1200" dirty="0">
                        <a:solidFill>
                          <a:srgbClr val="702038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7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877768"/>
                  </a:ext>
                </a:extLst>
              </a:tr>
              <a:tr h="4527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 b="1" kern="1200" dirty="0">
                          <a:solidFill>
                            <a:srgbClr val="702038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RCA 3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7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 b="1" kern="1200" dirty="0">
                          <a:solidFill>
                            <a:srgbClr val="702038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 – 31.5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7D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 b="1" kern="1200" dirty="0">
                          <a:solidFill>
                            <a:srgbClr val="702038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Bridge, culvert, concrete structure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7D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CA" sz="1600" b="1" kern="1200" dirty="0">
                        <a:solidFill>
                          <a:srgbClr val="702038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7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187989"/>
                  </a:ext>
                </a:extLst>
              </a:tr>
              <a:tr h="4835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 b="1" kern="1200" dirty="0">
                          <a:solidFill>
                            <a:srgbClr val="702038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RCA 4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7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 b="1" kern="1200" dirty="0">
                          <a:solidFill>
                            <a:srgbClr val="702038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 – 56 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7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7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077872"/>
                  </a:ext>
                </a:extLst>
              </a:tr>
              <a:tr h="6840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 b="1" kern="1200" dirty="0">
                          <a:solidFill>
                            <a:srgbClr val="702038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RCA 5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 b="1" kern="1200" dirty="0">
                          <a:solidFill>
                            <a:srgbClr val="702038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 – 31.5 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 b="1" kern="1200" dirty="0">
                          <a:solidFill>
                            <a:srgbClr val="702038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Sidewalk and sub-pavement slab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CA" sz="1600" b="1" kern="1200" dirty="0">
                        <a:solidFill>
                          <a:srgbClr val="702038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660606"/>
                  </a:ext>
                </a:extLst>
              </a:tr>
              <a:tr h="4527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 b="1" kern="1200" dirty="0">
                          <a:solidFill>
                            <a:srgbClr val="702038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RCA 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7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 b="1" kern="1200" dirty="0">
                          <a:solidFill>
                            <a:srgbClr val="702038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 – 50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7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 b="1" kern="1200" dirty="0">
                          <a:solidFill>
                            <a:srgbClr val="702038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Demolition Concrete and Ready-Mix Returns 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7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kern="1200" dirty="0">
                          <a:solidFill>
                            <a:srgbClr val="702038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Not TREATED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7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641228"/>
                  </a:ext>
                </a:extLst>
              </a:tr>
            </a:tbl>
          </a:graphicData>
        </a:graphic>
      </p:graphicFrame>
      <p:pic>
        <p:nvPicPr>
          <p:cNvPr id="18" name="Picture 17" descr="A pile of small rocks&#10;&#10;Description automatically generated">
            <a:extLst>
              <a:ext uri="{FF2B5EF4-FFF2-40B4-BE49-F238E27FC236}">
                <a16:creationId xmlns:a16="http://schemas.microsoft.com/office/drawing/2014/main" id="{D430AC59-F9BC-930C-5224-E02983F632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6" b="4984"/>
          <a:stretch/>
        </p:blipFill>
        <p:spPr>
          <a:xfrm>
            <a:off x="4716871" y="4398908"/>
            <a:ext cx="2405910" cy="24590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pile of rocks on a white surface&#10;&#10;Description automatically generated">
            <a:extLst>
              <a:ext uri="{FF2B5EF4-FFF2-40B4-BE49-F238E27FC236}">
                <a16:creationId xmlns:a16="http://schemas.microsoft.com/office/drawing/2014/main" id="{9BDD2904-5675-225B-00BC-0A10AB22C3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" b="7269"/>
          <a:stretch/>
        </p:blipFill>
        <p:spPr>
          <a:xfrm>
            <a:off x="7122781" y="4367894"/>
            <a:ext cx="2578277" cy="24590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pile of rocks on a white surface&#10;&#10;Description automatically generated">
            <a:extLst>
              <a:ext uri="{FF2B5EF4-FFF2-40B4-BE49-F238E27FC236}">
                <a16:creationId xmlns:a16="http://schemas.microsoft.com/office/drawing/2014/main" id="{DEA4578E-2B9C-BFD0-2E50-5E8A366B3F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1" b="8523"/>
          <a:stretch/>
        </p:blipFill>
        <p:spPr>
          <a:xfrm>
            <a:off x="9613723" y="4367894"/>
            <a:ext cx="2578277" cy="24888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C187FEE-405F-F26B-3315-C824BDB78584}"/>
              </a:ext>
            </a:extLst>
          </p:cNvPr>
          <p:cNvSpPr/>
          <p:nvPr/>
        </p:nvSpPr>
        <p:spPr>
          <a:xfrm>
            <a:off x="469094" y="1013215"/>
            <a:ext cx="2606887" cy="35199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4BD270-A9FC-4475-5FD9-B52411194A7A}"/>
              </a:ext>
            </a:extLst>
          </p:cNvPr>
          <p:cNvSpPr/>
          <p:nvPr/>
        </p:nvSpPr>
        <p:spPr>
          <a:xfrm>
            <a:off x="856648" y="783463"/>
            <a:ext cx="2018363" cy="404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rgbClr val="702038"/>
                </a:solidFill>
                <a:latin typeface="Century Gothic" panose="020B0502020202020204" pitchFamily="34" charset="0"/>
              </a:rPr>
              <a:t>Untreated RCA</a:t>
            </a:r>
          </a:p>
        </p:txBody>
      </p:sp>
      <p:pic>
        <p:nvPicPr>
          <p:cNvPr id="27" name="Picture 26" descr="A pile of rocks and dirt&#10;&#10;Description automatically generated">
            <a:extLst>
              <a:ext uri="{FF2B5EF4-FFF2-40B4-BE49-F238E27FC236}">
                <a16:creationId xmlns:a16="http://schemas.microsoft.com/office/drawing/2014/main" id="{88648768-BC92-DCCA-AA24-E362A9034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56" y="1101182"/>
            <a:ext cx="2491613" cy="33221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FECCCD4-8016-BD54-BCAF-DB47AC844948}"/>
              </a:ext>
            </a:extLst>
          </p:cNvPr>
          <p:cNvSpPr/>
          <p:nvPr/>
        </p:nvSpPr>
        <p:spPr>
          <a:xfrm>
            <a:off x="1185478" y="3187616"/>
            <a:ext cx="2681359" cy="35199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FD98DE-40FF-7533-9FA6-992A997208D0}"/>
              </a:ext>
            </a:extLst>
          </p:cNvPr>
          <p:cNvSpPr/>
          <p:nvPr/>
        </p:nvSpPr>
        <p:spPr>
          <a:xfrm>
            <a:off x="2040556" y="2956316"/>
            <a:ext cx="1731755" cy="404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rgbClr val="702038"/>
                </a:solidFill>
                <a:latin typeface="Century Gothic" panose="020B0502020202020204" pitchFamily="34" charset="0"/>
              </a:rPr>
              <a:t>Treated RCA</a:t>
            </a:r>
          </a:p>
        </p:txBody>
      </p:sp>
      <p:pic>
        <p:nvPicPr>
          <p:cNvPr id="26" name="Picture 25" descr="A mountain of gravel and clouds&#10;&#10;Description automatically generated with medium confidence">
            <a:extLst>
              <a:ext uri="{FF2B5EF4-FFF2-40B4-BE49-F238E27FC236}">
                <a16:creationId xmlns:a16="http://schemas.microsoft.com/office/drawing/2014/main" id="{8DB650F0-46E6-CDF5-1B49-30C4655F49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21" y="3271878"/>
            <a:ext cx="2510790" cy="334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51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A54BF-E615-F8AF-DBD4-17CE3BC1D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Presentation &#10;">
            <a:extLst>
              <a:ext uri="{FF2B5EF4-FFF2-40B4-BE49-F238E27FC236}">
                <a16:creationId xmlns:a16="http://schemas.microsoft.com/office/drawing/2014/main" id="{CDA8C914-C47D-B7AF-7F6D-40AC63E7757B}"/>
              </a:ext>
            </a:extLst>
          </p:cNvPr>
          <p:cNvSpPr/>
          <p:nvPr/>
        </p:nvSpPr>
        <p:spPr>
          <a:xfrm flipH="1">
            <a:off x="0" y="-100587"/>
            <a:ext cx="4422230" cy="1016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Research Work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BA5BD3-530D-FA58-B153-17B6EDDE7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89" t="87162" r="47727" b="8132"/>
          <a:stretch/>
        </p:blipFill>
        <p:spPr>
          <a:xfrm>
            <a:off x="0" y="6390508"/>
            <a:ext cx="2837543" cy="46749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54E6FC-EDC3-67A2-73DD-1780084C6096}"/>
              </a:ext>
            </a:extLst>
          </p:cNvPr>
          <p:cNvSpPr/>
          <p:nvPr/>
        </p:nvSpPr>
        <p:spPr>
          <a:xfrm>
            <a:off x="6456971" y="1130118"/>
            <a:ext cx="5293996" cy="526039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7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CA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Key Aspects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Knowledge  and Awareness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Current Practices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Implementation Barriers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Environmental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CA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Analysis Focus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Acceptance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Implementation Challenges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Industry Recommendation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Future Implementation Strategies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58F51D-A630-8871-80BD-055586175A9A}"/>
              </a:ext>
            </a:extLst>
          </p:cNvPr>
          <p:cNvSpPr/>
          <p:nvPr/>
        </p:nvSpPr>
        <p:spPr>
          <a:xfrm>
            <a:off x="8406913" y="866728"/>
            <a:ext cx="1580133" cy="52677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EF8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Survey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4D646B5-BF4A-28CA-5E4F-71B055AAF3F8}"/>
              </a:ext>
            </a:extLst>
          </p:cNvPr>
          <p:cNvSpPr/>
          <p:nvPr/>
        </p:nvSpPr>
        <p:spPr>
          <a:xfrm>
            <a:off x="441033" y="1174654"/>
            <a:ext cx="5044966" cy="5233862"/>
          </a:xfrm>
          <a:prstGeom prst="roundRect">
            <a:avLst/>
          </a:prstGeom>
          <a:solidFill>
            <a:srgbClr val="702038">
              <a:alpha val="18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C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Physical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Visual Inspection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Sieve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Specific Gravity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Water Absorption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Bulk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C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Durability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Micro Deval </a:t>
            </a:r>
          </a:p>
          <a:p>
            <a:endParaRPr lang="en-CA" sz="1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C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Washing Cycles Analysis </a:t>
            </a:r>
          </a:p>
          <a:p>
            <a:r>
              <a:rPr lang="en-C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Infiltration Rate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1BC58D-918D-A44B-4810-BD2234B5CBA7}"/>
              </a:ext>
            </a:extLst>
          </p:cNvPr>
          <p:cNvSpPr/>
          <p:nvPr/>
        </p:nvSpPr>
        <p:spPr>
          <a:xfrm>
            <a:off x="1031700" y="900301"/>
            <a:ext cx="3831560" cy="47720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02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Technical Evaluation</a:t>
            </a:r>
          </a:p>
        </p:txBody>
      </p:sp>
    </p:spTree>
    <p:extLst>
      <p:ext uri="{BB962C8B-B14F-4D97-AF65-F5344CB8AC3E}">
        <p14:creationId xmlns:p14="http://schemas.microsoft.com/office/powerpoint/2010/main" val="55827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7342C-B384-2481-E303-78AD069AA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Presentation &#10;">
            <a:extLst>
              <a:ext uri="{FF2B5EF4-FFF2-40B4-BE49-F238E27FC236}">
                <a16:creationId xmlns:a16="http://schemas.microsoft.com/office/drawing/2014/main" id="{E273CCE4-FFDF-6127-C4D1-DE95715915E6}"/>
              </a:ext>
            </a:extLst>
          </p:cNvPr>
          <p:cNvSpPr/>
          <p:nvPr/>
        </p:nvSpPr>
        <p:spPr>
          <a:xfrm flipH="1">
            <a:off x="0" y="-100587"/>
            <a:ext cx="4422230" cy="1016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2038"/>
                </a:solidFill>
                <a:latin typeface="Century Gothic" panose="020B0502020202020204" pitchFamily="34" charset="0"/>
              </a:rPr>
              <a:t>Research Work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C2021A-F8E8-E7C3-18EF-9EC4ED7C2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89" t="87162" r="47727" b="8132"/>
          <a:stretch/>
        </p:blipFill>
        <p:spPr>
          <a:xfrm>
            <a:off x="0" y="6390508"/>
            <a:ext cx="2837543" cy="4674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21DA94-0DFF-DCD0-FA02-D8D5907B5524}"/>
              </a:ext>
            </a:extLst>
          </p:cNvPr>
          <p:cNvSpPr/>
          <p:nvPr/>
        </p:nvSpPr>
        <p:spPr>
          <a:xfrm>
            <a:off x="441033" y="1174654"/>
            <a:ext cx="5044966" cy="5233862"/>
          </a:xfrm>
          <a:prstGeom prst="roundRect">
            <a:avLst/>
          </a:prstGeom>
          <a:solidFill>
            <a:srgbClr val="702038">
              <a:alpha val="18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C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Physical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Visual Inspection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Sieve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Specific Gravity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Water Absorption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Bulk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C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Durability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Micro Deval </a:t>
            </a:r>
          </a:p>
          <a:p>
            <a:endParaRPr lang="en-CA" sz="1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C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Washing Cycles Analysis </a:t>
            </a:r>
          </a:p>
          <a:p>
            <a:r>
              <a:rPr lang="en-C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Infiltration Rate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B94224-366B-2CE0-BD0B-73A68A666DE2}"/>
              </a:ext>
            </a:extLst>
          </p:cNvPr>
          <p:cNvSpPr/>
          <p:nvPr/>
        </p:nvSpPr>
        <p:spPr>
          <a:xfrm>
            <a:off x="1031700" y="900301"/>
            <a:ext cx="3831560" cy="47720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020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Technical Evaluation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63F59A-7BD2-D536-9B1D-8E4A0DDB2B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30" t="41880" b="18450"/>
          <a:stretch/>
        </p:blipFill>
        <p:spPr>
          <a:xfrm>
            <a:off x="5738988" y="4932451"/>
            <a:ext cx="2219368" cy="1778129"/>
          </a:xfrm>
          <a:prstGeom prst="rect">
            <a:avLst/>
          </a:prstGeom>
          <a:ln w="12700">
            <a:noFill/>
          </a:ln>
        </p:spPr>
      </p:pic>
      <p:pic>
        <p:nvPicPr>
          <p:cNvPr id="3" name="Picture 2" descr="A person in a yellow raincoat and gloves pouring liquid into a container&#10;&#10;Description automatically generated">
            <a:extLst>
              <a:ext uri="{FF2B5EF4-FFF2-40B4-BE49-F238E27FC236}">
                <a16:creationId xmlns:a16="http://schemas.microsoft.com/office/drawing/2014/main" id="{62ECA988-D068-3A25-B57F-C4F8371D8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3" r="44132" b="6680"/>
          <a:stretch/>
        </p:blipFill>
        <p:spPr>
          <a:xfrm>
            <a:off x="10168329" y="4293637"/>
            <a:ext cx="1925186" cy="2477485"/>
          </a:xfrm>
          <a:prstGeom prst="rect">
            <a:avLst/>
          </a:prstGeom>
        </p:spPr>
      </p:pic>
      <p:pic>
        <p:nvPicPr>
          <p:cNvPr id="10" name="Picture 9" descr="A blue machine with a motor&#10;&#10;AI-generated content may be incorrect.">
            <a:extLst>
              <a:ext uri="{FF2B5EF4-FFF2-40B4-BE49-F238E27FC236}">
                <a16:creationId xmlns:a16="http://schemas.microsoft.com/office/drawing/2014/main" id="{6B108FF9-7488-B8E6-1E88-CA7F4F3D4A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7438" y="169058"/>
            <a:ext cx="2219366" cy="2219366"/>
          </a:xfrm>
          <a:prstGeom prst="snip1Rect">
            <a:avLst/>
          </a:prstGeom>
        </p:spPr>
      </p:pic>
      <p:pic>
        <p:nvPicPr>
          <p:cNvPr id="12" name="Picture 11" descr="A blue cylinder and a blue cylinder&#10;&#10;AI-generated content may be incorrect.">
            <a:extLst>
              <a:ext uri="{FF2B5EF4-FFF2-40B4-BE49-F238E27FC236}">
                <a16:creationId xmlns:a16="http://schemas.microsoft.com/office/drawing/2014/main" id="{DD063A0A-65D8-B0EA-01C7-6FA419BE98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22" y="2361594"/>
            <a:ext cx="1932044" cy="19320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429604-A6F6-D57F-066E-1C3F38C5563A}"/>
              </a:ext>
            </a:extLst>
          </p:cNvPr>
          <p:cNvSpPr txBox="1"/>
          <p:nvPr/>
        </p:nvSpPr>
        <p:spPr>
          <a:xfrm>
            <a:off x="5687483" y="147420"/>
            <a:ext cx="3203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Los Angelos Abrasion Test</a:t>
            </a:r>
            <a:endParaRPr lang="en-CA" sz="14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122" name="Picture 2" descr="Micro-Deval Test Method | Aggregate Abrasion Testing PT. 1 - Gilson Co.">
            <a:extLst>
              <a:ext uri="{FF2B5EF4-FFF2-40B4-BE49-F238E27FC236}">
                <a16:creationId xmlns:a16="http://schemas.microsoft.com/office/drawing/2014/main" id="{A45EA914-4938-7DBD-1B3F-AEAFA444F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t="7530" r="6532" b="7302"/>
          <a:stretch/>
        </p:blipFill>
        <p:spPr bwMode="auto">
          <a:xfrm>
            <a:off x="8890499" y="342591"/>
            <a:ext cx="3203016" cy="221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10F39E-B6EF-DDFE-0141-FEF3D9C01AE4}"/>
              </a:ext>
            </a:extLst>
          </p:cNvPr>
          <p:cNvSpPr txBox="1"/>
          <p:nvPr/>
        </p:nvSpPr>
        <p:spPr>
          <a:xfrm>
            <a:off x="5912788" y="4599629"/>
            <a:ext cx="1932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Infiltration Rate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684130-2A73-AD6C-4B74-FA4727BB46C1}"/>
              </a:ext>
            </a:extLst>
          </p:cNvPr>
          <p:cNvSpPr txBox="1"/>
          <p:nvPr/>
        </p:nvSpPr>
        <p:spPr>
          <a:xfrm>
            <a:off x="10322639" y="3985860"/>
            <a:ext cx="30473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Washing Cycles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6A4144-2098-84E1-FB73-9D13A0B84C4E}"/>
              </a:ext>
            </a:extLst>
          </p:cNvPr>
          <p:cNvSpPr txBox="1"/>
          <p:nvPr/>
        </p:nvSpPr>
        <p:spPr>
          <a:xfrm>
            <a:off x="3244747" y="2516473"/>
            <a:ext cx="6629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Standard Proctor Test</a:t>
            </a:r>
            <a:endParaRPr lang="en-CA" sz="14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EBF6F65-F269-D8D8-63E5-8426510056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1654" y="2709670"/>
            <a:ext cx="1776328" cy="217045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0AAD87-59E7-D248-E20E-72DD600EF8DC}"/>
              </a:ext>
            </a:extLst>
          </p:cNvPr>
          <p:cNvSpPr txBox="1"/>
          <p:nvPr/>
        </p:nvSpPr>
        <p:spPr>
          <a:xfrm>
            <a:off x="9262241" y="3173727"/>
            <a:ext cx="66845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Sieve Analysis</a:t>
            </a:r>
          </a:p>
        </p:txBody>
      </p:sp>
    </p:spTree>
    <p:extLst>
      <p:ext uri="{BB962C8B-B14F-4D97-AF65-F5344CB8AC3E}">
        <p14:creationId xmlns:p14="http://schemas.microsoft.com/office/powerpoint/2010/main" val="4201152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4548</TotalTime>
  <Words>454</Words>
  <Application>Microsoft Office PowerPoint</Application>
  <PresentationFormat>Widescreen</PresentationFormat>
  <Paragraphs>124</Paragraphs>
  <Slides>16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Century Gothic</vt:lpstr>
      <vt:lpstr>Palatino Linotype</vt:lpstr>
      <vt:lpstr>Proxima Nova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Ahmed Soliman</dc:creator>
  <cp:lastModifiedBy>Robert H CUMMING</cp:lastModifiedBy>
  <cp:revision>24</cp:revision>
  <dcterms:created xsi:type="dcterms:W3CDTF">2025-03-25T16:10:51Z</dcterms:created>
  <dcterms:modified xsi:type="dcterms:W3CDTF">2025-03-30T16:24:06Z</dcterms:modified>
</cp:coreProperties>
</file>